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11" r:id="rId2"/>
  </p:sldMasterIdLst>
  <p:notesMasterIdLst>
    <p:notesMasterId r:id="rId59"/>
  </p:notesMasterIdLst>
  <p:handoutMasterIdLst>
    <p:handoutMasterId r:id="rId60"/>
  </p:handoutMasterIdLst>
  <p:sldIdLst>
    <p:sldId id="847" r:id="rId3"/>
    <p:sldId id="848" r:id="rId4"/>
    <p:sldId id="849" r:id="rId5"/>
    <p:sldId id="1059" r:id="rId6"/>
    <p:sldId id="1004" r:id="rId7"/>
    <p:sldId id="777" r:id="rId8"/>
    <p:sldId id="1002" r:id="rId9"/>
    <p:sldId id="1003" r:id="rId10"/>
    <p:sldId id="1005" r:id="rId11"/>
    <p:sldId id="1060" r:id="rId12"/>
    <p:sldId id="1000" r:id="rId13"/>
    <p:sldId id="1007" r:id="rId14"/>
    <p:sldId id="1009" r:id="rId15"/>
    <p:sldId id="1010" r:id="rId16"/>
    <p:sldId id="1011" r:id="rId17"/>
    <p:sldId id="1012" r:id="rId18"/>
    <p:sldId id="1013" r:id="rId19"/>
    <p:sldId id="1014" r:id="rId20"/>
    <p:sldId id="1015" r:id="rId21"/>
    <p:sldId id="1019" r:id="rId22"/>
    <p:sldId id="1018" r:id="rId23"/>
    <p:sldId id="1017" r:id="rId24"/>
    <p:sldId id="1016" r:id="rId25"/>
    <p:sldId id="1020" r:id="rId26"/>
    <p:sldId id="1024" r:id="rId27"/>
    <p:sldId id="1022" r:id="rId28"/>
    <p:sldId id="1025" r:id="rId29"/>
    <p:sldId id="1029" r:id="rId30"/>
    <p:sldId id="1030" r:id="rId31"/>
    <p:sldId id="1031" r:id="rId32"/>
    <p:sldId id="1032" r:id="rId33"/>
    <p:sldId id="1033" r:id="rId34"/>
    <p:sldId id="1034" r:id="rId35"/>
    <p:sldId id="1035" r:id="rId36"/>
    <p:sldId id="1036" r:id="rId37"/>
    <p:sldId id="1038" r:id="rId38"/>
    <p:sldId id="1039" r:id="rId39"/>
    <p:sldId id="1040" r:id="rId40"/>
    <p:sldId id="1055" r:id="rId41"/>
    <p:sldId id="1057" r:id="rId42"/>
    <p:sldId id="1043" r:id="rId43"/>
    <p:sldId id="1041" r:id="rId44"/>
    <p:sldId id="1044" r:id="rId45"/>
    <p:sldId id="1045" r:id="rId46"/>
    <p:sldId id="1049" r:id="rId47"/>
    <p:sldId id="1050" r:id="rId48"/>
    <p:sldId id="1051" r:id="rId49"/>
    <p:sldId id="1047" r:id="rId50"/>
    <p:sldId id="1048" r:id="rId51"/>
    <p:sldId id="1052" r:id="rId52"/>
    <p:sldId id="1053" r:id="rId53"/>
    <p:sldId id="1061" r:id="rId54"/>
    <p:sldId id="1062" r:id="rId55"/>
    <p:sldId id="1063" r:id="rId56"/>
    <p:sldId id="1054" r:id="rId57"/>
    <p:sldId id="1058" r:id="rId58"/>
  </p:sldIdLst>
  <p:sldSz cx="12192000" cy="6858000"/>
  <p:notesSz cx="7315200" cy="9601200"/>
  <p:custDataLst>
    <p:tags r:id="rId6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68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374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061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74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4374" algn="l" defTabSz="91374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1226" algn="l" defTabSz="91374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8080" algn="l" defTabSz="91374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4935" algn="l" defTabSz="91374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7C80"/>
    <a:srgbClr val="3333FF"/>
    <a:srgbClr val="FFFF00"/>
    <a:srgbClr val="FF3300"/>
    <a:srgbClr val="CC00CC"/>
    <a:srgbClr val="6699FF"/>
    <a:srgbClr val="CC99FF"/>
    <a:srgbClr val="BC6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7" autoAdjust="0"/>
    <p:restoredTop sz="89178" autoAdjust="0"/>
  </p:normalViewPr>
  <p:slideViewPr>
    <p:cSldViewPr>
      <p:cViewPr varScale="1">
        <p:scale>
          <a:sx n="85" d="100"/>
          <a:sy n="85" d="100"/>
        </p:scale>
        <p:origin x="20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handoutMaster" Target="handoutMasters/handoutMaster1.xml"/><Relationship Id="rId61" Type="http://schemas.openxmlformats.org/officeDocument/2006/relationships/tags" Target="tags/tag1.xml"/><Relationship Id="rId62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40A87C3F-4796-4B58-9C97-2B19FA96FE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19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7298C43B-97A5-46F4-BA3E-6687F8D44E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46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68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374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061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748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4374" algn="l" defTabSz="913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26" algn="l" defTabSz="913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80" algn="l" defTabSz="913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35" algn="l" defTabSz="913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4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-log( e^(2*x+y) / (e^(2*x+y) + e^(-2*x+y))) -log(e^(-w2)/(e^-w2+e^w2)) -log(e^(w1+w2)/(e^(w1+w2)+e^(-w1-w2)))</a:t>
            </a:r>
            <a:endParaRPr lang="en-US" dirty="0" smtClean="0"/>
          </a:p>
          <a:p>
            <a:r>
              <a:rPr lang="es-ES" dirty="0" smtClean="0"/>
              <a:t>-log( e^(2*</a:t>
            </a:r>
            <a:r>
              <a:rPr lang="es-ES" dirty="0" err="1" smtClean="0"/>
              <a:t>x+y</a:t>
            </a:r>
            <a:r>
              <a:rPr lang="es-ES" dirty="0" smtClean="0"/>
              <a:t>) / (e^(2*</a:t>
            </a:r>
            <a:r>
              <a:rPr lang="es-ES" dirty="0" err="1" smtClean="0"/>
              <a:t>x+y</a:t>
            </a:r>
            <a:r>
              <a:rPr lang="es-ES" dirty="0" smtClean="0"/>
              <a:t>) + e^(-2*x-y)) -log(e^(-y)/(e^-</a:t>
            </a:r>
            <a:r>
              <a:rPr lang="es-ES" dirty="0" err="1" smtClean="0"/>
              <a:t>y+e^y</a:t>
            </a:r>
            <a:r>
              <a:rPr lang="es-ES" dirty="0" smtClean="0"/>
              <a:t>)) -log(e^(</a:t>
            </a:r>
            <a:r>
              <a:rPr lang="es-ES" dirty="0" err="1" smtClean="0"/>
              <a:t>x+y</a:t>
            </a:r>
            <a:r>
              <a:rPr lang="es-ES" dirty="0" smtClean="0"/>
              <a:t>)/(e^(</a:t>
            </a:r>
            <a:r>
              <a:rPr lang="es-ES" dirty="0" err="1" smtClean="0"/>
              <a:t>x+y</a:t>
            </a:r>
            <a:r>
              <a:rPr lang="es-ES" dirty="0" smtClean="0"/>
              <a:t>)+e^(-x-y))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20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-log( e^(2*x+y) / (e^(2*x+y) + e^(-2*x+y))) -log(e^(-w2)/(e^-w2+e^w2)) -log(e^(w1+w2)/(e^(w1+w2)+e^(-w1-w2)))</a:t>
            </a:r>
            <a:endParaRPr lang="en-US" dirty="0" smtClean="0"/>
          </a:p>
          <a:p>
            <a:r>
              <a:rPr lang="es-ES" dirty="0" smtClean="0"/>
              <a:t>-log( e^(2*</a:t>
            </a:r>
            <a:r>
              <a:rPr lang="es-ES" dirty="0" err="1" smtClean="0"/>
              <a:t>x+y</a:t>
            </a:r>
            <a:r>
              <a:rPr lang="es-ES" dirty="0" smtClean="0"/>
              <a:t>) / (e^(2*</a:t>
            </a:r>
            <a:r>
              <a:rPr lang="es-ES" dirty="0" err="1" smtClean="0"/>
              <a:t>x+y</a:t>
            </a:r>
            <a:r>
              <a:rPr lang="es-ES" dirty="0" smtClean="0"/>
              <a:t>) + e^(-2*x-y)) -log(e^(-y)/(e^-</a:t>
            </a:r>
            <a:r>
              <a:rPr lang="es-ES" dirty="0" err="1" smtClean="0"/>
              <a:t>y+e^y</a:t>
            </a:r>
            <a:r>
              <a:rPr lang="es-ES" dirty="0" smtClean="0"/>
              <a:t>)) -log(e^(</a:t>
            </a:r>
            <a:r>
              <a:rPr lang="es-ES" dirty="0" err="1" smtClean="0"/>
              <a:t>x+y</a:t>
            </a:r>
            <a:r>
              <a:rPr lang="es-ES" dirty="0" smtClean="0"/>
              <a:t>)/(e^(</a:t>
            </a:r>
            <a:r>
              <a:rPr lang="es-ES" dirty="0" err="1" smtClean="0"/>
              <a:t>x+y</a:t>
            </a:r>
            <a:r>
              <a:rPr lang="es-ES" dirty="0" smtClean="0"/>
              <a:t>)+e^(-x-y))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99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-log( e^(2*x+y) / (e^(2*x+y) + e^(-2*x+y))) -log(e^(-w2)/(e^-w2+e^w2)) -log(e^(w1+w2)/(e^(w1+w2)+e^(-w1-w2)))</a:t>
            </a:r>
            <a:endParaRPr lang="en-US" dirty="0" smtClean="0"/>
          </a:p>
          <a:p>
            <a:r>
              <a:rPr lang="es-ES" dirty="0" smtClean="0"/>
              <a:t>-log( e^(2*</a:t>
            </a:r>
            <a:r>
              <a:rPr lang="es-ES" dirty="0" err="1" smtClean="0"/>
              <a:t>x+y</a:t>
            </a:r>
            <a:r>
              <a:rPr lang="es-ES" dirty="0" smtClean="0"/>
              <a:t>) / (e^(2*</a:t>
            </a:r>
            <a:r>
              <a:rPr lang="es-ES" dirty="0" err="1" smtClean="0"/>
              <a:t>x+y</a:t>
            </a:r>
            <a:r>
              <a:rPr lang="es-ES" dirty="0" smtClean="0"/>
              <a:t>) + e^(-2*x-y)) -log(e^(-y)/(e^-</a:t>
            </a:r>
            <a:r>
              <a:rPr lang="es-ES" dirty="0" err="1" smtClean="0"/>
              <a:t>y+e^y</a:t>
            </a:r>
            <a:r>
              <a:rPr lang="es-ES" dirty="0" smtClean="0"/>
              <a:t>)) -log(e^(</a:t>
            </a:r>
            <a:r>
              <a:rPr lang="es-ES" dirty="0" err="1" smtClean="0"/>
              <a:t>x+y</a:t>
            </a:r>
            <a:r>
              <a:rPr lang="es-ES" dirty="0" smtClean="0"/>
              <a:t>)/(e^(</a:t>
            </a:r>
            <a:r>
              <a:rPr lang="es-ES" dirty="0" err="1" smtClean="0"/>
              <a:t>x+y</a:t>
            </a:r>
            <a:r>
              <a:rPr lang="es-ES" dirty="0" smtClean="0"/>
              <a:t>)+e^(-x-y))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78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-log( e^(2*x+y) / (e^(2*x+y) + e^(-2*x+y))) -log(e^(-w2)/(e^-w2+e^w2)) -log(e^(w1+w2)/(e^(w1+w2)+e^(-w1-w2)))</a:t>
            </a:r>
            <a:endParaRPr lang="en-US" dirty="0" smtClean="0"/>
          </a:p>
          <a:p>
            <a:r>
              <a:rPr lang="es-ES" dirty="0" smtClean="0"/>
              <a:t>-log( e^(2*</a:t>
            </a:r>
            <a:r>
              <a:rPr lang="es-ES" dirty="0" err="1" smtClean="0"/>
              <a:t>x+y</a:t>
            </a:r>
            <a:r>
              <a:rPr lang="es-ES" dirty="0" smtClean="0"/>
              <a:t>) / (e^(2*</a:t>
            </a:r>
            <a:r>
              <a:rPr lang="es-ES" dirty="0" err="1" smtClean="0"/>
              <a:t>x+y</a:t>
            </a:r>
            <a:r>
              <a:rPr lang="es-ES" dirty="0" smtClean="0"/>
              <a:t>) + e^(-2*x-y)) -log(e^(-y)/(e^-</a:t>
            </a:r>
            <a:r>
              <a:rPr lang="es-ES" dirty="0" err="1" smtClean="0"/>
              <a:t>y+e^y</a:t>
            </a:r>
            <a:r>
              <a:rPr lang="es-ES" dirty="0" smtClean="0"/>
              <a:t>)) -log(e^(</a:t>
            </a:r>
            <a:r>
              <a:rPr lang="es-ES" dirty="0" err="1" smtClean="0"/>
              <a:t>x+y</a:t>
            </a:r>
            <a:r>
              <a:rPr lang="es-ES" dirty="0" smtClean="0"/>
              <a:t>)/(e^(</a:t>
            </a:r>
            <a:r>
              <a:rPr lang="es-ES" dirty="0" err="1" smtClean="0"/>
              <a:t>x+y</a:t>
            </a:r>
            <a:r>
              <a:rPr lang="es-ES" dirty="0" smtClean="0"/>
              <a:t>)+e^(-x-y))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-log( e^(2*x+y) / (e^(2*x+y) + e^(-2*x+y))) -log(e^(-w2)/(e^-w2+e^w2)) -log(e^(w1+w2)/(e^(w1+w2)+e^(-w1-w2)))</a:t>
            </a:r>
            <a:endParaRPr lang="en-US" dirty="0" smtClean="0"/>
          </a:p>
          <a:p>
            <a:r>
              <a:rPr lang="es-ES" dirty="0" smtClean="0"/>
              <a:t>-log( e^(2*</a:t>
            </a:r>
            <a:r>
              <a:rPr lang="es-ES" dirty="0" err="1" smtClean="0"/>
              <a:t>x+y</a:t>
            </a:r>
            <a:r>
              <a:rPr lang="es-ES" dirty="0" smtClean="0"/>
              <a:t>) / (e^(2*</a:t>
            </a:r>
            <a:r>
              <a:rPr lang="es-ES" dirty="0" err="1" smtClean="0"/>
              <a:t>x+y</a:t>
            </a:r>
            <a:r>
              <a:rPr lang="es-ES" dirty="0" smtClean="0"/>
              <a:t>) + e^(-2*x-y)) -log(e^(-y)/(e^-</a:t>
            </a:r>
            <a:r>
              <a:rPr lang="es-ES" dirty="0" err="1" smtClean="0"/>
              <a:t>y+e^y</a:t>
            </a:r>
            <a:r>
              <a:rPr lang="es-ES" dirty="0" smtClean="0"/>
              <a:t>)) -log(e^(</a:t>
            </a:r>
            <a:r>
              <a:rPr lang="es-ES" dirty="0" err="1" smtClean="0"/>
              <a:t>x+y</a:t>
            </a:r>
            <a:r>
              <a:rPr lang="es-ES" dirty="0" smtClean="0"/>
              <a:t>)/(e^(</a:t>
            </a:r>
            <a:r>
              <a:rPr lang="es-ES" dirty="0" err="1" smtClean="0"/>
              <a:t>x+y</a:t>
            </a:r>
            <a:r>
              <a:rPr lang="es-ES" dirty="0" smtClean="0"/>
              <a:t>)+e^(-x-y))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06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-log( e^(2*x+y) / (e^(2*x+y) + e^(-2*x+y))) -log(e^(-w2)/(e^-w2+e^w2)) -log(e^(w1+w2)/(e^(w1+w2)+e^(-w1-w2)))</a:t>
            </a:r>
            <a:endParaRPr lang="en-US" dirty="0" smtClean="0"/>
          </a:p>
          <a:p>
            <a:r>
              <a:rPr lang="es-ES" dirty="0" smtClean="0"/>
              <a:t>-log( e^(2*</a:t>
            </a:r>
            <a:r>
              <a:rPr lang="es-ES" dirty="0" err="1" smtClean="0"/>
              <a:t>x+y</a:t>
            </a:r>
            <a:r>
              <a:rPr lang="es-ES" dirty="0" smtClean="0"/>
              <a:t>) / (e^(2*</a:t>
            </a:r>
            <a:r>
              <a:rPr lang="es-ES" dirty="0" err="1" smtClean="0"/>
              <a:t>x+y</a:t>
            </a:r>
            <a:r>
              <a:rPr lang="es-ES" dirty="0" smtClean="0"/>
              <a:t>) + e^(-2*x-y)) -log(e^(-y)/(e^-</a:t>
            </a:r>
            <a:r>
              <a:rPr lang="es-ES" dirty="0" err="1" smtClean="0"/>
              <a:t>y+e^y</a:t>
            </a:r>
            <a:r>
              <a:rPr lang="es-ES" dirty="0" smtClean="0"/>
              <a:t>)) -log(e^(</a:t>
            </a:r>
            <a:r>
              <a:rPr lang="es-ES" dirty="0" err="1" smtClean="0"/>
              <a:t>x+y</a:t>
            </a:r>
            <a:r>
              <a:rPr lang="es-ES" dirty="0" smtClean="0"/>
              <a:t>)/(e^(</a:t>
            </a:r>
            <a:r>
              <a:rPr lang="es-ES" dirty="0" err="1" smtClean="0"/>
              <a:t>x+y</a:t>
            </a:r>
            <a:r>
              <a:rPr lang="es-ES" dirty="0" smtClean="0"/>
              <a:t>)+e^(-x-y))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-log( e^(2*x+y) / (e^(2*x+y) + e^(-2*x+y))) -log(e^(-w2)/(e^-w2+e^w2)) -log(e^(w1+w2)/(e^(w1+w2)+e^(-w1-w2)))</a:t>
            </a:r>
            <a:endParaRPr lang="en-US" dirty="0" smtClean="0"/>
          </a:p>
          <a:p>
            <a:r>
              <a:rPr lang="es-ES" dirty="0" smtClean="0"/>
              <a:t>-log( e^(2*</a:t>
            </a:r>
            <a:r>
              <a:rPr lang="es-ES" dirty="0" err="1" smtClean="0"/>
              <a:t>x+y</a:t>
            </a:r>
            <a:r>
              <a:rPr lang="es-ES" dirty="0" smtClean="0"/>
              <a:t>) / (e^(2*</a:t>
            </a:r>
            <a:r>
              <a:rPr lang="es-ES" dirty="0" err="1" smtClean="0"/>
              <a:t>x+y</a:t>
            </a:r>
            <a:r>
              <a:rPr lang="es-ES" dirty="0" smtClean="0"/>
              <a:t>) + e^(-2*x-y)) -log(e^(-y)/(e^-</a:t>
            </a:r>
            <a:r>
              <a:rPr lang="es-ES" dirty="0" err="1" smtClean="0"/>
              <a:t>y+e^y</a:t>
            </a:r>
            <a:r>
              <a:rPr lang="es-ES" dirty="0" smtClean="0"/>
              <a:t>)) -log(e^(</a:t>
            </a:r>
            <a:r>
              <a:rPr lang="es-ES" dirty="0" err="1" smtClean="0"/>
              <a:t>x+y</a:t>
            </a:r>
            <a:r>
              <a:rPr lang="es-ES" dirty="0" smtClean="0"/>
              <a:t>)/(e^(</a:t>
            </a:r>
            <a:r>
              <a:rPr lang="es-ES" dirty="0" err="1" smtClean="0"/>
              <a:t>x+y</a:t>
            </a:r>
            <a:r>
              <a:rPr lang="es-ES" dirty="0" smtClean="0"/>
              <a:t>)+e^(-x-y))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77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0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  <a:endParaRPr lang="en-US" sz="1200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4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61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4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66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2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6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05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62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67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54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02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00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69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796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Linear, no good.</a:t>
            </a:r>
          </a:p>
          <a:p>
            <a:r>
              <a:rPr lang="en-US" dirty="0" smtClean="0"/>
              <a:t>Zero-centered: Better gradient descent</a:t>
            </a:r>
            <a:r>
              <a:rPr lang="en-US" baseline="0" dirty="0" smtClean="0"/>
              <a:t> behavior.</a:t>
            </a:r>
          </a:p>
          <a:p>
            <a:r>
              <a:rPr lang="en-US" baseline="0" dirty="0" err="1" smtClean="0"/>
              <a:t>ReLU</a:t>
            </a:r>
            <a:r>
              <a:rPr lang="en-US" baseline="0" dirty="0" smtClean="0"/>
              <a:t>: Avoid plateaus</a:t>
            </a:r>
          </a:p>
          <a:p>
            <a:r>
              <a:rPr lang="en-US" baseline="0" dirty="0" smtClean="0"/>
              <a:t>Leaky </a:t>
            </a:r>
            <a:r>
              <a:rPr lang="en-US" baseline="0" dirty="0" err="1" smtClean="0"/>
              <a:t>ReLU</a:t>
            </a:r>
            <a:r>
              <a:rPr lang="en-US" baseline="0" dirty="0" smtClean="0"/>
              <a:t>: Avoid </a:t>
            </a:r>
            <a:r>
              <a:rPr lang="en-US" baseline="0" dirty="0" err="1" smtClean="0"/>
              <a:t>pleataus</a:t>
            </a:r>
            <a:r>
              <a:rPr lang="en-US" baseline="0" dirty="0" smtClean="0"/>
              <a:t> even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78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34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5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Linear, no good.</a:t>
            </a:r>
          </a:p>
          <a:p>
            <a:r>
              <a:rPr lang="en-US" dirty="0" smtClean="0"/>
              <a:t>Zero-centered: Better gradient descent</a:t>
            </a:r>
            <a:r>
              <a:rPr lang="en-US" baseline="0" dirty="0" smtClean="0"/>
              <a:t> behavior.</a:t>
            </a:r>
          </a:p>
          <a:p>
            <a:r>
              <a:rPr lang="en-US" baseline="0" dirty="0" err="1" smtClean="0"/>
              <a:t>ReLU</a:t>
            </a:r>
            <a:r>
              <a:rPr lang="en-US" baseline="0" dirty="0" smtClean="0"/>
              <a:t>: Avoid plateaus</a:t>
            </a:r>
          </a:p>
          <a:p>
            <a:r>
              <a:rPr lang="en-US" baseline="0" dirty="0" smtClean="0"/>
              <a:t>Leaky </a:t>
            </a:r>
            <a:r>
              <a:rPr lang="en-US" baseline="0" dirty="0" err="1" smtClean="0"/>
              <a:t>ReLU</a:t>
            </a:r>
            <a:r>
              <a:rPr lang="en-US" baseline="0" dirty="0" smtClean="0"/>
              <a:t>: Avoid </a:t>
            </a:r>
            <a:r>
              <a:rPr lang="en-US" baseline="0" dirty="0" err="1" smtClean="0"/>
              <a:t>pleataus</a:t>
            </a:r>
            <a:r>
              <a:rPr lang="en-US" baseline="0" dirty="0" smtClean="0"/>
              <a:t> even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99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Linear, no good.</a:t>
            </a:r>
          </a:p>
          <a:p>
            <a:r>
              <a:rPr lang="en-US" dirty="0" smtClean="0"/>
              <a:t>Zero-centered: Better gradient descent</a:t>
            </a:r>
            <a:r>
              <a:rPr lang="en-US" baseline="0" dirty="0" smtClean="0"/>
              <a:t> behavior.</a:t>
            </a:r>
          </a:p>
          <a:p>
            <a:r>
              <a:rPr lang="en-US" baseline="0" dirty="0" err="1" smtClean="0"/>
              <a:t>ReLU</a:t>
            </a:r>
            <a:r>
              <a:rPr lang="en-US" baseline="0" dirty="0" smtClean="0"/>
              <a:t>: Avoid plateaus</a:t>
            </a:r>
          </a:p>
          <a:p>
            <a:r>
              <a:rPr lang="en-US" baseline="0" dirty="0" smtClean="0"/>
              <a:t>Leaky </a:t>
            </a:r>
            <a:r>
              <a:rPr lang="en-US" baseline="0" dirty="0" err="1" smtClean="0"/>
              <a:t>ReLU</a:t>
            </a:r>
            <a:r>
              <a:rPr lang="en-US" baseline="0" dirty="0" smtClean="0"/>
              <a:t>: Avoid </a:t>
            </a:r>
            <a:r>
              <a:rPr lang="en-US" baseline="0" dirty="0" err="1" smtClean="0"/>
              <a:t>pleataus</a:t>
            </a:r>
            <a:r>
              <a:rPr lang="en-US" baseline="0" dirty="0" smtClean="0"/>
              <a:t> even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8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3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34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10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07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071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Linear, no good.</a:t>
            </a:r>
          </a:p>
          <a:p>
            <a:r>
              <a:rPr lang="en-US" dirty="0" smtClean="0"/>
              <a:t>Zero-centered: Better gradient descent</a:t>
            </a:r>
            <a:r>
              <a:rPr lang="en-US" baseline="0" dirty="0" smtClean="0"/>
              <a:t> behavior.</a:t>
            </a:r>
          </a:p>
          <a:p>
            <a:r>
              <a:rPr lang="en-US" baseline="0" dirty="0" err="1" smtClean="0"/>
              <a:t>ReLU</a:t>
            </a:r>
            <a:r>
              <a:rPr lang="en-US" baseline="0" dirty="0" smtClean="0"/>
              <a:t>: Avoid plateaus</a:t>
            </a:r>
          </a:p>
          <a:p>
            <a:r>
              <a:rPr lang="en-US" baseline="0" dirty="0" smtClean="0"/>
              <a:t>Leaky </a:t>
            </a:r>
            <a:r>
              <a:rPr lang="en-US" baseline="0" dirty="0" err="1" smtClean="0"/>
              <a:t>ReLU</a:t>
            </a:r>
            <a:r>
              <a:rPr lang="en-US" baseline="0" dirty="0" smtClean="0"/>
              <a:t>: Avoid </a:t>
            </a:r>
            <a:r>
              <a:rPr lang="en-US" baseline="0" dirty="0" err="1" smtClean="0"/>
              <a:t>pleataus</a:t>
            </a:r>
            <a:r>
              <a:rPr lang="en-US" baseline="0" dirty="0" smtClean="0"/>
              <a:t> even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2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580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262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717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03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-log( e^(2*x+y) / (e^(2*x+y) + e^(-2*x+y))) -log(e^(-w2)/(e^-w2+e^w2)) -log(e^(w1+w2)/(e^(w1+w2)+e^(-w1-w2)))</a:t>
            </a:r>
            <a:endParaRPr lang="en-US" dirty="0" smtClean="0"/>
          </a:p>
          <a:p>
            <a:r>
              <a:rPr lang="es-ES" dirty="0" smtClean="0"/>
              <a:t>-log( e^(2*</a:t>
            </a:r>
            <a:r>
              <a:rPr lang="es-ES" dirty="0" err="1" smtClean="0"/>
              <a:t>x+y</a:t>
            </a:r>
            <a:r>
              <a:rPr lang="es-ES" dirty="0" smtClean="0"/>
              <a:t>) / (e^(2*</a:t>
            </a:r>
            <a:r>
              <a:rPr lang="es-ES" dirty="0" err="1" smtClean="0"/>
              <a:t>x+y</a:t>
            </a:r>
            <a:r>
              <a:rPr lang="es-ES" dirty="0" smtClean="0"/>
              <a:t>) + e^(-2*x-y)) -log(e^(-y)/(e^-</a:t>
            </a:r>
            <a:r>
              <a:rPr lang="es-ES" dirty="0" err="1" smtClean="0"/>
              <a:t>y+e^y</a:t>
            </a:r>
            <a:r>
              <a:rPr lang="es-ES" dirty="0" smtClean="0"/>
              <a:t>)) -log(e^(</a:t>
            </a:r>
            <a:r>
              <a:rPr lang="es-ES" dirty="0" err="1" smtClean="0"/>
              <a:t>x+y</a:t>
            </a:r>
            <a:r>
              <a:rPr lang="es-ES" dirty="0" smtClean="0"/>
              <a:t>)/(e^(</a:t>
            </a:r>
            <a:r>
              <a:rPr lang="es-ES" dirty="0" err="1" smtClean="0"/>
              <a:t>x+y</a:t>
            </a:r>
            <a:r>
              <a:rPr lang="es-ES" dirty="0" smtClean="0"/>
              <a:t>)+e^(-x-y))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219200" y="12954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0112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035E121-D87F-4C63-8EDC-AB14F94788F9}" type="slidenum">
              <a:rPr 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07263-B1B7-4966-A818-EFCCDFE344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7837" y="-106364"/>
            <a:ext cx="2127251" cy="61293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6124" y="-106364"/>
            <a:ext cx="6229351" cy="61293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FB829-0F3D-47E1-ACCB-A5068C6B85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40" y="-106363"/>
            <a:ext cx="8250237" cy="1004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6091" y="1255720"/>
            <a:ext cx="4178300" cy="4767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76791" y="1255716"/>
            <a:ext cx="4178300" cy="2306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76791" y="3714789"/>
            <a:ext cx="4178300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B5A2A-38E3-417A-9BE6-52AD01738F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40" y="-106363"/>
            <a:ext cx="8250237" cy="1004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6091" y="1255720"/>
            <a:ext cx="4178300" cy="4767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776791" y="1255720"/>
            <a:ext cx="4178300" cy="47672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5AB50-15C1-4B1B-A791-23C55AE847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7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8E775-67CF-41D6-B890-9491325545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82B03-FC42-40E1-82F0-942E993E06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31" indent="0">
              <a:buNone/>
              <a:defRPr sz="1900"/>
            </a:lvl2pPr>
            <a:lvl3pPr marL="913697" indent="0">
              <a:buNone/>
              <a:defRPr sz="1600"/>
            </a:lvl3pPr>
            <a:lvl4pPr marL="1370546" indent="0">
              <a:buNone/>
              <a:defRPr sz="1500"/>
            </a:lvl4pPr>
            <a:lvl5pPr marL="1827394" indent="0">
              <a:buNone/>
              <a:defRPr sz="1500"/>
            </a:lvl5pPr>
            <a:lvl6pPr marL="2284262" indent="0">
              <a:buNone/>
              <a:defRPr sz="1500"/>
            </a:lvl6pPr>
            <a:lvl7pPr marL="2741090" indent="0">
              <a:buNone/>
              <a:defRPr sz="1500"/>
            </a:lvl7pPr>
            <a:lvl8pPr marL="3197920" indent="0">
              <a:buNone/>
              <a:defRPr sz="1500"/>
            </a:lvl8pPr>
            <a:lvl9pPr marL="3654751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BEBA2-552A-4AD2-9E22-FEEF355663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7C7D3F-9345-4DA8-A9AD-20E2CB61D2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31" indent="0">
              <a:buNone/>
              <a:defRPr sz="2000" b="1"/>
            </a:lvl2pPr>
            <a:lvl3pPr marL="913697" indent="0">
              <a:buNone/>
              <a:defRPr sz="1900" b="1"/>
            </a:lvl3pPr>
            <a:lvl4pPr marL="1370546" indent="0">
              <a:buNone/>
              <a:defRPr sz="1600" b="1"/>
            </a:lvl4pPr>
            <a:lvl5pPr marL="1827394" indent="0">
              <a:buNone/>
              <a:defRPr sz="1600" b="1"/>
            </a:lvl5pPr>
            <a:lvl6pPr marL="2284262" indent="0">
              <a:buNone/>
              <a:defRPr sz="1600" b="1"/>
            </a:lvl6pPr>
            <a:lvl7pPr marL="2741090" indent="0">
              <a:buNone/>
              <a:defRPr sz="1600" b="1"/>
            </a:lvl7pPr>
            <a:lvl8pPr marL="3197920" indent="0">
              <a:buNone/>
              <a:defRPr sz="1600" b="1"/>
            </a:lvl8pPr>
            <a:lvl9pPr marL="365475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31" indent="0">
              <a:buNone/>
              <a:defRPr sz="2000" b="1"/>
            </a:lvl2pPr>
            <a:lvl3pPr marL="913697" indent="0">
              <a:buNone/>
              <a:defRPr sz="1900" b="1"/>
            </a:lvl3pPr>
            <a:lvl4pPr marL="1370546" indent="0">
              <a:buNone/>
              <a:defRPr sz="1600" b="1"/>
            </a:lvl4pPr>
            <a:lvl5pPr marL="1827394" indent="0">
              <a:buNone/>
              <a:defRPr sz="1600" b="1"/>
            </a:lvl5pPr>
            <a:lvl6pPr marL="2284262" indent="0">
              <a:buNone/>
              <a:defRPr sz="1600" b="1"/>
            </a:lvl6pPr>
            <a:lvl7pPr marL="2741090" indent="0">
              <a:buNone/>
              <a:defRPr sz="1600" b="1"/>
            </a:lvl7pPr>
            <a:lvl8pPr marL="3197920" indent="0">
              <a:buNone/>
              <a:defRPr sz="1600" b="1"/>
            </a:lvl8pPr>
            <a:lvl9pPr marL="365475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5ECD4-73E7-43E3-A545-7A6BD07DE8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1BA87-8D02-4E7F-97E0-B600AC79F9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defRPr/>
            </a:lvl1pPr>
            <a:lvl2pPr>
              <a:spcBef>
                <a:spcPts val="1176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F41C6-018C-4C48-B745-C5D95ADF463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91F08-60BA-4832-BACE-AA7204C0F2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41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6" y="27309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41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6831" indent="0">
              <a:buNone/>
              <a:defRPr sz="1200"/>
            </a:lvl2pPr>
            <a:lvl3pPr marL="913697" indent="0">
              <a:buNone/>
              <a:defRPr sz="1100"/>
            </a:lvl3pPr>
            <a:lvl4pPr marL="1370546" indent="0">
              <a:buNone/>
              <a:defRPr sz="900"/>
            </a:lvl4pPr>
            <a:lvl5pPr marL="1827394" indent="0">
              <a:buNone/>
              <a:defRPr sz="900"/>
            </a:lvl5pPr>
            <a:lvl6pPr marL="2284262" indent="0">
              <a:buNone/>
              <a:defRPr sz="900"/>
            </a:lvl6pPr>
            <a:lvl7pPr marL="2741090" indent="0">
              <a:buNone/>
              <a:defRPr sz="900"/>
            </a:lvl7pPr>
            <a:lvl8pPr marL="3197920" indent="0">
              <a:buNone/>
              <a:defRPr sz="900"/>
            </a:lvl8pPr>
            <a:lvl9pPr marL="365475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EF34E-E94B-4BAA-B851-E531FA4C1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31" indent="0">
              <a:buNone/>
              <a:defRPr sz="2800"/>
            </a:lvl2pPr>
            <a:lvl3pPr marL="913697" indent="0">
              <a:buNone/>
              <a:defRPr sz="2400"/>
            </a:lvl3pPr>
            <a:lvl4pPr marL="1370546" indent="0">
              <a:buNone/>
              <a:defRPr sz="2000"/>
            </a:lvl4pPr>
            <a:lvl5pPr marL="1827394" indent="0">
              <a:buNone/>
              <a:defRPr sz="2000"/>
            </a:lvl5pPr>
            <a:lvl6pPr marL="2284262" indent="0">
              <a:buNone/>
              <a:defRPr sz="2000"/>
            </a:lvl6pPr>
            <a:lvl7pPr marL="2741090" indent="0">
              <a:buNone/>
              <a:defRPr sz="2000"/>
            </a:lvl7pPr>
            <a:lvl8pPr marL="3197920" indent="0">
              <a:buNone/>
              <a:defRPr sz="2000"/>
            </a:lvl8pPr>
            <a:lvl9pPr marL="3654751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78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6831" indent="0">
              <a:buNone/>
              <a:defRPr sz="1200"/>
            </a:lvl2pPr>
            <a:lvl3pPr marL="913697" indent="0">
              <a:buNone/>
              <a:defRPr sz="1100"/>
            </a:lvl3pPr>
            <a:lvl4pPr marL="1370546" indent="0">
              <a:buNone/>
              <a:defRPr sz="900"/>
            </a:lvl4pPr>
            <a:lvl5pPr marL="1827394" indent="0">
              <a:buNone/>
              <a:defRPr sz="900"/>
            </a:lvl5pPr>
            <a:lvl6pPr marL="2284262" indent="0">
              <a:buNone/>
              <a:defRPr sz="900"/>
            </a:lvl6pPr>
            <a:lvl7pPr marL="2741090" indent="0">
              <a:buNone/>
              <a:defRPr sz="900"/>
            </a:lvl7pPr>
            <a:lvl8pPr marL="3197920" indent="0">
              <a:buNone/>
              <a:defRPr sz="900"/>
            </a:lvl8pPr>
            <a:lvl9pPr marL="365475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C2821-F563-46C9-BAD0-6A75192C57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8EE2B-1A3C-49FF-AAD0-B575F81E69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339D9-194B-47DA-A672-64459B3DDF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121820" tIns="121820" rIns="121820" bIns="12182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7001200" cy="722000"/>
          </a:xfrm>
          <a:prstGeom prst="rect">
            <a:avLst/>
          </a:prstGeom>
          <a:noFill/>
          <a:ln>
            <a:noFill/>
          </a:ln>
        </p:spPr>
        <p:txBody>
          <a:bodyPr lIns="121820" tIns="121820" rIns="121820" bIns="12182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7101506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121820" tIns="121820" rIns="121820" bIns="12182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</a:rPr>
              <a:t>Lecture 6 -</a:t>
            </a:r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71091" y="6223800"/>
            <a:ext cx="731599" cy="524800"/>
          </a:xfrm>
          <a:prstGeom prst="rect">
            <a:avLst/>
          </a:prstGeom>
        </p:spPr>
        <p:txBody>
          <a:bodyPr lIns="121820" tIns="121820" rIns="121820" bIns="121820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z="2700" smtClean="0">
                <a:solidFill>
                  <a:srgbClr val="FFFFFF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 sz="2700">
              <a:solidFill>
                <a:srgbClr val="FFFFFF"/>
              </a:solidFill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10047906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121820" tIns="121820" rIns="121820" bIns="12182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</a:rPr>
              <a:t>25 Jan 2016</a:t>
            </a:r>
          </a:p>
        </p:txBody>
      </p:sp>
    </p:spTree>
    <p:extLst>
      <p:ext uri="{BB962C8B-B14F-4D97-AF65-F5344CB8AC3E}">
        <p14:creationId xmlns:p14="http://schemas.microsoft.com/office/powerpoint/2010/main" val="157750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55" indent="0">
              <a:buNone/>
              <a:defRPr sz="1900"/>
            </a:lvl2pPr>
            <a:lvl3pPr marL="913742" indent="0">
              <a:buNone/>
              <a:defRPr sz="1600"/>
            </a:lvl3pPr>
            <a:lvl4pPr marL="1370614" indent="0">
              <a:buNone/>
              <a:defRPr sz="1500"/>
            </a:lvl4pPr>
            <a:lvl5pPr marL="1827485" indent="0">
              <a:buNone/>
              <a:defRPr sz="1500"/>
            </a:lvl5pPr>
            <a:lvl6pPr marL="2284374" indent="0">
              <a:buNone/>
              <a:defRPr sz="1500"/>
            </a:lvl6pPr>
            <a:lvl7pPr marL="2741226" indent="0">
              <a:buNone/>
              <a:defRPr sz="1500"/>
            </a:lvl7pPr>
            <a:lvl8pPr marL="3198080" indent="0">
              <a:buNone/>
              <a:defRPr sz="1500"/>
            </a:lvl8pPr>
            <a:lvl9pPr marL="365493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586DD-F76C-4CC5-B0DC-0E99937B0A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6091" y="1255720"/>
            <a:ext cx="4178300" cy="4767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6791" y="1255720"/>
            <a:ext cx="4178300" cy="4767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5DC41-19A6-4B56-9FEF-D962404418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55" indent="0">
              <a:buNone/>
              <a:defRPr sz="2000" b="1"/>
            </a:lvl2pPr>
            <a:lvl3pPr marL="913742" indent="0">
              <a:buNone/>
              <a:defRPr sz="1900" b="1"/>
            </a:lvl3pPr>
            <a:lvl4pPr marL="1370614" indent="0">
              <a:buNone/>
              <a:defRPr sz="1600" b="1"/>
            </a:lvl4pPr>
            <a:lvl5pPr marL="1827485" indent="0">
              <a:buNone/>
              <a:defRPr sz="1600" b="1"/>
            </a:lvl5pPr>
            <a:lvl6pPr marL="2284374" indent="0">
              <a:buNone/>
              <a:defRPr sz="1600" b="1"/>
            </a:lvl6pPr>
            <a:lvl7pPr marL="2741226" indent="0">
              <a:buNone/>
              <a:defRPr sz="1600" b="1"/>
            </a:lvl7pPr>
            <a:lvl8pPr marL="3198080" indent="0">
              <a:buNone/>
              <a:defRPr sz="1600" b="1"/>
            </a:lvl8pPr>
            <a:lvl9pPr marL="36549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55" indent="0">
              <a:buNone/>
              <a:defRPr sz="2000" b="1"/>
            </a:lvl2pPr>
            <a:lvl3pPr marL="913742" indent="0">
              <a:buNone/>
              <a:defRPr sz="1900" b="1"/>
            </a:lvl3pPr>
            <a:lvl4pPr marL="1370614" indent="0">
              <a:buNone/>
              <a:defRPr sz="1600" b="1"/>
            </a:lvl4pPr>
            <a:lvl5pPr marL="1827485" indent="0">
              <a:buNone/>
              <a:defRPr sz="1600" b="1"/>
            </a:lvl5pPr>
            <a:lvl6pPr marL="2284374" indent="0">
              <a:buNone/>
              <a:defRPr sz="1600" b="1"/>
            </a:lvl6pPr>
            <a:lvl7pPr marL="2741226" indent="0">
              <a:buNone/>
              <a:defRPr sz="1600" b="1"/>
            </a:lvl7pPr>
            <a:lvl8pPr marL="3198080" indent="0">
              <a:buNone/>
              <a:defRPr sz="1600" b="1"/>
            </a:lvl8pPr>
            <a:lvl9pPr marL="36549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2B545-2018-4BB9-B3D5-1F9C9AE315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90BDF-8E75-4D0E-927C-BBBB6CB60C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6DBFE-4AC5-46CB-BDA2-245BC87DCA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8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6" y="273089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38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6855" indent="0">
              <a:buNone/>
              <a:defRPr sz="1200"/>
            </a:lvl2pPr>
            <a:lvl3pPr marL="913742" indent="0">
              <a:buNone/>
              <a:defRPr sz="1100"/>
            </a:lvl3pPr>
            <a:lvl4pPr marL="1370614" indent="0">
              <a:buNone/>
              <a:defRPr sz="900"/>
            </a:lvl4pPr>
            <a:lvl5pPr marL="1827485" indent="0">
              <a:buNone/>
              <a:defRPr sz="900"/>
            </a:lvl5pPr>
            <a:lvl6pPr marL="2284374" indent="0">
              <a:buNone/>
              <a:defRPr sz="900"/>
            </a:lvl6pPr>
            <a:lvl7pPr marL="2741226" indent="0">
              <a:buNone/>
              <a:defRPr sz="900"/>
            </a:lvl7pPr>
            <a:lvl8pPr marL="3198080" indent="0">
              <a:buNone/>
              <a:defRPr sz="900"/>
            </a:lvl8pPr>
            <a:lvl9pPr marL="36549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38673-4984-481F-9781-8EDC60CB6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55" indent="0">
              <a:buNone/>
              <a:defRPr sz="2800"/>
            </a:lvl2pPr>
            <a:lvl3pPr marL="913742" indent="0">
              <a:buNone/>
              <a:defRPr sz="2400"/>
            </a:lvl3pPr>
            <a:lvl4pPr marL="1370614" indent="0">
              <a:buNone/>
              <a:defRPr sz="2000"/>
            </a:lvl4pPr>
            <a:lvl5pPr marL="1827485" indent="0">
              <a:buNone/>
              <a:defRPr sz="2000"/>
            </a:lvl5pPr>
            <a:lvl6pPr marL="2284374" indent="0">
              <a:buNone/>
              <a:defRPr sz="2000"/>
            </a:lvl6pPr>
            <a:lvl7pPr marL="2741226" indent="0">
              <a:buNone/>
              <a:defRPr sz="2000"/>
            </a:lvl7pPr>
            <a:lvl8pPr marL="3198080" indent="0">
              <a:buNone/>
              <a:defRPr sz="2000"/>
            </a:lvl8pPr>
            <a:lvl9pPr marL="365493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75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6855" indent="0">
              <a:buNone/>
              <a:defRPr sz="1200"/>
            </a:lvl2pPr>
            <a:lvl3pPr marL="913742" indent="0">
              <a:buNone/>
              <a:defRPr sz="1100"/>
            </a:lvl3pPr>
            <a:lvl4pPr marL="1370614" indent="0">
              <a:buNone/>
              <a:defRPr sz="900"/>
            </a:lvl4pPr>
            <a:lvl5pPr marL="1827485" indent="0">
              <a:buNone/>
              <a:defRPr sz="900"/>
            </a:lvl5pPr>
            <a:lvl6pPr marL="2284374" indent="0">
              <a:buNone/>
              <a:defRPr sz="900"/>
            </a:lvl6pPr>
            <a:lvl7pPr marL="2741226" indent="0">
              <a:buNone/>
              <a:defRPr sz="900"/>
            </a:lvl7pPr>
            <a:lvl8pPr marL="3198080" indent="0">
              <a:buNone/>
              <a:defRPr sz="900"/>
            </a:lvl8pPr>
            <a:lvl9pPr marL="36549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C5D0E-7D36-4068-ACF5-82B258CD18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40" y="-106363"/>
            <a:ext cx="8250237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2" tIns="45718" rIns="91382" bIns="4571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255720"/>
            <a:ext cx="8153400" cy="476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2" tIns="45718" rIns="9138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00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2" tIns="45718" rIns="91382" bIns="45718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500">
                <a:latin typeface="Tahoma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00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2" tIns="45718" rIns="91382" bIns="45718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500">
                <a:latin typeface="Tahoma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00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2" tIns="45718" rIns="91382" bIns="45718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500">
                <a:latin typeface="Tahoma" charset="0"/>
              </a:defRPr>
            </a:lvl1pPr>
          </a:lstStyle>
          <a:p>
            <a:pPr>
              <a:defRPr/>
            </a:pPr>
            <a:fld id="{35450FBC-A69C-49DE-A80B-80D50D87A2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00104" name="Rectangle 8"/>
          <p:cNvSpPr>
            <a:spLocks noChangeArrowheads="1"/>
          </p:cNvSpPr>
          <p:nvPr/>
        </p:nvSpPr>
        <p:spPr bwMode="gray">
          <a:xfrm>
            <a:off x="595351" y="174664"/>
            <a:ext cx="31751" cy="10525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382" tIns="45718" rIns="91382" bIns="45718" anchor="ctr"/>
          <a:lstStyle/>
          <a:p>
            <a:pPr algn="ctr">
              <a:defRPr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900105" name="Rectangle 9"/>
          <p:cNvSpPr>
            <a:spLocks noChangeArrowheads="1"/>
          </p:cNvSpPr>
          <p:nvPr/>
        </p:nvSpPr>
        <p:spPr bwMode="gray">
          <a:xfrm>
            <a:off x="452477" y="1035087"/>
            <a:ext cx="8226425" cy="31751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382" tIns="45718" rIns="91382" bIns="45718" anchor="ctr"/>
          <a:lstStyle/>
          <a:p>
            <a:pPr algn="ctr">
              <a:defRPr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6855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3742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0614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7485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666" indent="-342666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409" indent="-285557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2186" indent="-228445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599040" indent="-22844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5895" indent="-22844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2783" indent="-228445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969654" indent="-228445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426525" indent="-228445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883414" indent="-228445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55" algn="l" defTabSz="9137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42" algn="l" defTabSz="9137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14" algn="l" defTabSz="9137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85" algn="l" defTabSz="9137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74" algn="l" defTabSz="9137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26" algn="l" defTabSz="9137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80" algn="l" defTabSz="9137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35" algn="l" defTabSz="91374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8" tIns="45718" rIns="91378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8" tIns="45718" rIns="91378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8" tIns="45718" rIns="91378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8" tIns="45718" rIns="91378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8" tIns="45718" rIns="91378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C2CDA46E-D032-49A4-8F8A-38E9EA566F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81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378" tIns="45718" rIns="91378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683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369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054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739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650" indent="-3426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372" indent="-28554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130" indent="-2284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598960" indent="-22843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5791" indent="-2284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2657" indent="-2284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69506" indent="-2284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6354" indent="-2284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3222" indent="-2284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6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31" algn="l" defTabSz="9136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97" algn="l" defTabSz="9136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46" algn="l" defTabSz="9136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94" algn="l" defTabSz="9136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62" algn="l" defTabSz="9136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90" algn="l" defTabSz="9136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20" algn="l" defTabSz="9136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751" algn="l" defTabSz="9136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3.emf"/><Relationship Id="rId5" Type="http://schemas.openxmlformats.org/officeDocument/2006/relationships/image" Target="../media/image16.emf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59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21" Type="http://schemas.openxmlformats.org/officeDocument/2006/relationships/image" Target="../media/image19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60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21" Type="http://schemas.openxmlformats.org/officeDocument/2006/relationships/image" Target="../media/image62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6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21" Type="http://schemas.openxmlformats.org/officeDocument/2006/relationships/image" Target="../media/image62.png"/><Relationship Id="rId22" Type="http://schemas.openxmlformats.org/officeDocument/2006/relationships/image" Target="../media/image19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63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21" Type="http://schemas.openxmlformats.org/officeDocument/2006/relationships/image" Target="../media/image62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64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21" Type="http://schemas.openxmlformats.org/officeDocument/2006/relationships/image" Target="../media/image62.png"/><Relationship Id="rId22" Type="http://schemas.openxmlformats.org/officeDocument/2006/relationships/image" Target="../media/image65.png"/><Relationship Id="rId23" Type="http://schemas.openxmlformats.org/officeDocument/2006/relationships/image" Target="../media/image19.png"/><Relationship Id="rId24" Type="http://schemas.openxmlformats.org/officeDocument/2006/relationships/image" Target="../media/image68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67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21" Type="http://schemas.openxmlformats.org/officeDocument/2006/relationships/image" Target="../media/image62.png"/><Relationship Id="rId22" Type="http://schemas.openxmlformats.org/officeDocument/2006/relationships/image" Target="../media/image65.png"/><Relationship Id="rId23" Type="http://schemas.openxmlformats.org/officeDocument/2006/relationships/image" Target="../media/image70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69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21" Type="http://schemas.openxmlformats.org/officeDocument/2006/relationships/image" Target="../media/image62.png"/><Relationship Id="rId22" Type="http://schemas.openxmlformats.org/officeDocument/2006/relationships/image" Target="../media/image65.png"/><Relationship Id="rId23" Type="http://schemas.openxmlformats.org/officeDocument/2006/relationships/image" Target="../media/image70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7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21" Type="http://schemas.openxmlformats.org/officeDocument/2006/relationships/image" Target="../media/image62.png"/><Relationship Id="rId22" Type="http://schemas.openxmlformats.org/officeDocument/2006/relationships/image" Target="../media/image65.png"/><Relationship Id="rId23" Type="http://schemas.openxmlformats.org/officeDocument/2006/relationships/image" Target="../media/image70.png"/><Relationship Id="rId24" Type="http://schemas.openxmlformats.org/officeDocument/2006/relationships/image" Target="../media/image72.png"/><Relationship Id="rId25" Type="http://schemas.openxmlformats.org/officeDocument/2006/relationships/image" Target="../media/image74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7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4" Type="http://schemas.openxmlformats.org/officeDocument/2006/relationships/image" Target="../media/image87.png"/><Relationship Id="rId5" Type="http://schemas.openxmlformats.org/officeDocument/2006/relationships/image" Target="../media/image88.jp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1&amp;seed=0.47204&amp;showTestData=false&amp;discretize=false&amp;percTrainData=50&amp;x=true&amp;y=true&amp;xTimes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79552"/>
            <a:ext cx="6858000" cy="4987925"/>
          </a:xfrm>
        </p:spPr>
        <p:txBody>
          <a:bodyPr/>
          <a:lstStyle/>
          <a:p>
            <a:r>
              <a:rPr lang="en-US" sz="2400" dirty="0"/>
              <a:t>Project 5 Ghostbusters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Due tomorrow/Friday 4/15 at 5pm</a:t>
            </a:r>
          </a:p>
          <a:p>
            <a:pPr lvl="1"/>
            <a:endParaRPr lang="en-US" sz="2000" dirty="0"/>
          </a:p>
          <a:p>
            <a:r>
              <a:rPr lang="en-US" sz="2400" dirty="0"/>
              <a:t>Homework 9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Released soon, due </a:t>
            </a:r>
            <a:r>
              <a:rPr lang="en-US" sz="2000" dirty="0" smtClean="0">
                <a:solidFill>
                  <a:srgbClr val="FF0000"/>
                </a:solidFill>
              </a:rPr>
              <a:t>Tuesday </a:t>
            </a:r>
            <a:r>
              <a:rPr lang="en-US" sz="2000" dirty="0">
                <a:solidFill>
                  <a:srgbClr val="FF0000"/>
                </a:solidFill>
              </a:rPr>
              <a:t>4/</a:t>
            </a:r>
            <a:r>
              <a:rPr lang="en-US" sz="2000" dirty="0" smtClean="0">
                <a:solidFill>
                  <a:srgbClr val="FF0000"/>
                </a:solidFill>
              </a:rPr>
              <a:t>19 </a:t>
            </a:r>
            <a:r>
              <a:rPr lang="en-US" sz="2000" dirty="0">
                <a:solidFill>
                  <a:srgbClr val="FF0000"/>
                </a:solidFill>
              </a:rPr>
              <a:t>at 11:59pm</a:t>
            </a:r>
          </a:p>
          <a:p>
            <a:endParaRPr lang="en-US" sz="2400" dirty="0"/>
          </a:p>
          <a:p>
            <a:r>
              <a:rPr lang="en-US" sz="2400" dirty="0"/>
              <a:t>Cal Day – Robot Learning Lab Open House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Saturday 10am-1pm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3</a:t>
            </a:r>
            <a:r>
              <a:rPr lang="en-US" sz="2000" baseline="30000" dirty="0">
                <a:solidFill>
                  <a:srgbClr val="FF0000"/>
                </a:solidFill>
              </a:rPr>
              <a:t>rd</a:t>
            </a:r>
            <a:r>
              <a:rPr lang="en-US" sz="2000" dirty="0">
                <a:solidFill>
                  <a:srgbClr val="FF0000"/>
                </a:solidFill>
              </a:rPr>
              <a:t> floor </a:t>
            </a:r>
            <a:r>
              <a:rPr lang="en-US" sz="2000" dirty="0" err="1">
                <a:solidFill>
                  <a:srgbClr val="FF0000"/>
                </a:solidFill>
              </a:rPr>
              <a:t>Sutardja</a:t>
            </a:r>
            <a:r>
              <a:rPr lang="en-US" sz="2000" dirty="0">
                <a:solidFill>
                  <a:srgbClr val="FF0000"/>
                </a:solidFill>
              </a:rPr>
              <a:t> Dai Hall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Robot demos of knot tying, high-fives, fist-pumps, hugs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1600" dirty="0"/>
          </a:p>
          <a:p>
            <a:pPr eaLnBrk="1" hangingPunct="1"/>
            <a:endParaRPr lang="en-US" sz="2400" dirty="0"/>
          </a:p>
        </p:txBody>
      </p:sp>
      <p:pic>
        <p:nvPicPr>
          <p:cNvPr id="4" name="Picture 3" descr="p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35" y="3657600"/>
            <a:ext cx="1883468" cy="28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6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6172200" y="4419600"/>
            <a:ext cx="2819400" cy="129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6248400" y="3886200"/>
            <a:ext cx="2743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Two-Layer Neural </a:t>
            </a:r>
            <a:r>
              <a:rPr lang="en-US" dirty="0"/>
              <a:t>Network </a:t>
            </a:r>
            <a:r>
              <a:rPr lang="en-US" dirty="0" smtClean="0"/>
              <a:t>w/</a:t>
            </a:r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2209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600200" y="3962400"/>
            <a:ext cx="2895600" cy="16764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1600200" y="4800600"/>
            <a:ext cx="2895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219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219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3810000" y="48768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3733800" y="5348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3657600" y="57292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4572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1600200" y="3886200"/>
            <a:ext cx="289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1600200" y="4267200"/>
            <a:ext cx="28956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3810000" y="3124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810000" y="3519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3810000" y="3886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1600200" y="1905000"/>
            <a:ext cx="28956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1600200" y="2286000"/>
            <a:ext cx="2895600" cy="1600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1600200" y="2667000"/>
            <a:ext cx="289560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3810000" y="1690687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3810000" y="20859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auto">
          <a:xfrm>
            <a:off x="3810000" y="2452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89916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6248400" y="2286000"/>
            <a:ext cx="27432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7620000" y="25146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>
            <a:off x="7696200" y="35052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7772400" y="4433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10058400" y="367083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  <a:endCxn id="63" idx="1"/>
          </p:cNvCxnSpPr>
          <p:nvPr/>
        </p:nvCxnSpPr>
        <p:spPr bwMode="auto">
          <a:xfrm>
            <a:off x="9677400" y="3962400"/>
            <a:ext cx="381000" cy="1323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0744200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62600" y="2185738"/>
            <a:ext cx="685800" cy="328863"/>
            <a:chOff x="4572000" y="-1143000"/>
            <a:chExt cx="1447800" cy="405063"/>
          </a:xfrm>
        </p:grpSpPr>
        <p:grpSp>
          <p:nvGrpSpPr>
            <p:cNvPr id="8" name="Group 7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urved Connector 9"/>
            <p:cNvCxnSpPr/>
            <p:nvPr/>
          </p:nvCxnSpPr>
          <p:spPr>
            <a:xfrm>
              <a:off x="4597401" y="-1080772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562600" y="3709737"/>
            <a:ext cx="685800" cy="328863"/>
            <a:chOff x="4572000" y="-1143000"/>
            <a:chExt cx="1447800" cy="405063"/>
          </a:xfrm>
        </p:grpSpPr>
        <p:grpSp>
          <p:nvGrpSpPr>
            <p:cNvPr id="74" name="Group 7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urved Connector 74"/>
            <p:cNvCxnSpPr/>
            <p:nvPr/>
          </p:nvCxnSpPr>
          <p:spPr>
            <a:xfrm>
              <a:off x="4597401" y="-1082752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562600" y="5462337"/>
            <a:ext cx="685800" cy="328863"/>
            <a:chOff x="4572000" y="-1143000"/>
            <a:chExt cx="1447800" cy="405063"/>
          </a:xfrm>
        </p:grpSpPr>
        <p:grpSp>
          <p:nvGrpSpPr>
            <p:cNvPr id="79" name="Group 7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Curved Connector 79"/>
            <p:cNvCxnSpPr/>
            <p:nvPr/>
          </p:nvCxnSpPr>
          <p:spPr>
            <a:xfrm>
              <a:off x="4597401" y="-106643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0058400" y="3785937"/>
            <a:ext cx="685800" cy="328863"/>
            <a:chOff x="4572000" y="-1143000"/>
            <a:chExt cx="1447800" cy="405063"/>
          </a:xfrm>
        </p:grpSpPr>
        <p:grpSp>
          <p:nvGrpSpPr>
            <p:cNvPr id="84" name="Group 8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Curved Connector 84"/>
            <p:cNvCxnSpPr/>
            <p:nvPr/>
          </p:nvCxnSpPr>
          <p:spPr>
            <a:xfrm>
              <a:off x="4597401" y="-106643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172200"/>
            <a:ext cx="1573386" cy="5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5105400"/>
          </a:xfrm>
        </p:spPr>
        <p:txBody>
          <a:bodyPr/>
          <a:lstStyle/>
          <a:p>
            <a:r>
              <a:rPr lang="en-US" dirty="0" smtClean="0"/>
              <a:t>Score for y=1:			</a:t>
            </a:r>
            <a:r>
              <a:rPr lang="en-US" dirty="0"/>
              <a:t> </a:t>
            </a:r>
            <a:r>
              <a:rPr lang="en-US" dirty="0" smtClean="0"/>
              <a:t>Score for y=-1: 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Probability of label:</a:t>
            </a:r>
          </a:p>
          <a:p>
            <a:pPr lvl="6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Objective: </a:t>
            </a:r>
          </a:p>
          <a:p>
            <a:endParaRPr lang="en-US" dirty="0" smtClean="0"/>
          </a:p>
          <a:p>
            <a:r>
              <a:rPr lang="en-US" dirty="0" smtClean="0"/>
              <a:t>Log: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00" y="4724400"/>
            <a:ext cx="4929700" cy="1006269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867400"/>
            <a:ext cx="4944354" cy="885156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83445"/>
            <a:ext cx="1174333" cy="421555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47800"/>
            <a:ext cx="1608898" cy="472543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28703"/>
            <a:ext cx="5404157" cy="1686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894323" y="6112589"/>
                <a:ext cx="2971800" cy="50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Goal:  Find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lim>
                    </m:limLow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323" y="6112589"/>
                <a:ext cx="2971800" cy="502189"/>
              </a:xfrm>
              <a:prstGeom prst="rect">
                <a:avLst/>
              </a:prstGeom>
              <a:blipFill>
                <a:blip r:embed="rId8"/>
                <a:stretch>
                  <a:fillRect l="-1639" t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4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Under </a:t>
            </a:r>
            <a:r>
              <a:rPr lang="en-US" dirty="0" err="1" smtClean="0"/>
              <a:t>Softmax</a:t>
            </a:r>
            <a:r>
              <a:rPr lang="en-US" dirty="0" smtClean="0"/>
              <a:t> 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err="1" smtClean="0"/>
                  <a:t>Softmax</a:t>
                </a:r>
                <a:r>
                  <a:rPr lang="en-US" sz="2400" dirty="0" smtClean="0"/>
                  <a:t> Function: Dot product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results in activation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 smtClean="0"/>
              </a:p>
              <a:p>
                <a:pPr lvl="1"/>
                <a:r>
                  <a:rPr lang="en-US" sz="2000" dirty="0" smtClean="0"/>
                  <a:t>Can think of as probability of positive class.	</a:t>
                </a:r>
                <a:endParaRPr lang="en-US" sz="2000" dirty="0"/>
              </a:p>
              <a:p>
                <a:r>
                  <a:rPr lang="en-US" sz="2400" dirty="0" smtClean="0"/>
                  <a:t>Loss function for </a:t>
                </a:r>
                <a:r>
                  <a:rPr lang="en-US" sz="2400" dirty="0" err="1" smtClean="0"/>
                  <a:t>Softmax</a:t>
                </a:r>
                <a:r>
                  <a:rPr lang="en-US" sz="2400" dirty="0" smtClean="0"/>
                  <a:t> Activation Function:</a:t>
                </a:r>
              </a:p>
              <a:p>
                <a:pPr lvl="1"/>
                <a:r>
                  <a:rPr lang="en-US" sz="2000" dirty="0" smtClean="0"/>
                  <a:t>Major advantage: Changes smoothly with parameter changes. Possible to optimize using standard numerical techniques (e.g. gradient descent).</a:t>
                </a:r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3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10644"/>
            <a:ext cx="4944354" cy="8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Function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What function are we trying to minimize for the problem below?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=[2, 1]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=[0, −2]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=[−1,−1]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sz="2000" dirty="0" smtClean="0"/>
              </a:p>
              <a:p>
                <a:pPr lvl="1">
                  <a:lnSpc>
                    <a:spcPct val="90000"/>
                  </a:lnSpc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  <a:blipFill>
                <a:blip r:embed="rId2"/>
                <a:stretch>
                  <a:fillRect l="-757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275" y="2209800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364895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262505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326767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10889401" y="2286000"/>
            <a:ext cx="302474" cy="98167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46" y="5855894"/>
            <a:ext cx="4944354" cy="885156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9" y="5012845"/>
            <a:ext cx="5404157" cy="1686097"/>
          </a:xfrm>
          <a:prstGeom prst="rect">
            <a:avLst/>
          </a:prstGeom>
        </p:spPr>
      </p:pic>
      <p:sp>
        <p:nvSpPr>
          <p:cNvPr id="15" name="Line 8"/>
          <p:cNvSpPr>
            <a:spLocks noChangeShapeType="1"/>
          </p:cNvSpPr>
          <p:nvPr/>
        </p:nvSpPr>
        <p:spPr bwMode="auto">
          <a:xfrm flipH="1" flipV="1">
            <a:off x="9820274" y="2971798"/>
            <a:ext cx="2143126" cy="61931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Function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What function are we trying to minimize for the problem below?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1, 3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=[2, 1]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=[0, −2]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=[−1,−1]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sz="2000" dirty="0" smtClean="0"/>
              </a:p>
              <a:p>
                <a:pPr lvl="1">
                  <a:lnSpc>
                    <a:spcPct val="90000"/>
                  </a:lnSpc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  <a:blipFill>
                <a:blip r:embed="rId2"/>
                <a:stretch>
                  <a:fillRect l="-757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275" y="2209800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364895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262505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326767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10889401" y="2286000"/>
            <a:ext cx="302474" cy="98167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46" y="5855894"/>
            <a:ext cx="4944354" cy="885156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9" y="5012845"/>
            <a:ext cx="5404157" cy="1686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1216" y="2133600"/>
                <a:ext cx="7630181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6" y="2133600"/>
                <a:ext cx="7630181" cy="720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85800" y="2819400"/>
                <a:ext cx="7630181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819400"/>
                <a:ext cx="7630181" cy="7203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6373" y="3552517"/>
                <a:ext cx="7630181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3" y="3552517"/>
                <a:ext cx="7630181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62000" y="4343400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𝑙𝑙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343400"/>
                <a:ext cx="9469473" cy="720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0097311" y="4325540"/>
            <a:ext cx="2189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current weight vector [1, 3 is irrelevant]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786" y="2194994"/>
                <a:ext cx="1143000" cy="187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86" y="2194994"/>
                <a:ext cx="1143000" cy="1877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 8"/>
          <p:cNvSpPr>
            <a:spLocks noChangeShapeType="1"/>
          </p:cNvSpPr>
          <p:nvPr/>
        </p:nvSpPr>
        <p:spPr bwMode="auto">
          <a:xfrm flipH="1" flipV="1">
            <a:off x="9820274" y="2971798"/>
            <a:ext cx="2143126" cy="61931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Function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Finding the best weight vector for the positive class is equivalent to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 such that the function below is minimized.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  <a:blipFill>
                <a:blip r:embed="rId2"/>
                <a:stretch>
                  <a:fillRect l="-757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2209800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364895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262505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326767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10889401" y="2286000"/>
            <a:ext cx="302474" cy="98167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46" y="5855894"/>
            <a:ext cx="4944354" cy="885156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9" y="5012845"/>
            <a:ext cx="5404157" cy="1686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0804" y="3051575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04" y="3051575"/>
                <a:ext cx="9469473" cy="720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8"/>
          <p:cNvSpPr>
            <a:spLocks noChangeShapeType="1"/>
          </p:cNvSpPr>
          <p:nvPr/>
        </p:nvSpPr>
        <p:spPr bwMode="auto">
          <a:xfrm flipH="1" flipV="1">
            <a:off x="9820274" y="2971798"/>
            <a:ext cx="2143126" cy="61931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Function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Minimizing a multi-variate function g: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Purely analytic approach: Requires closed-form expression for function. Not sensible for functions of a billion variables or complex functions like our </a:t>
                </a:r>
                <a:r>
                  <a:rPr lang="en-US" sz="2000" dirty="0" err="1" smtClean="0"/>
                  <a:t>ll</a:t>
                </a:r>
                <a:r>
                  <a:rPr lang="en-US" sz="2000" dirty="0" smtClean="0"/>
                  <a:t> function.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Gradient descent: Calculate gradient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 smtClean="0"/>
                  <a:t>, and move in same direction as gradient (scaled by learning rate alpha):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𝒐𝒍𝒅</m:t>
                        </m:r>
                      </m:sub>
                    </m:sSub>
                    <m:r>
                      <a:rPr lang="en-US" sz="2000" b="1" i="1" smtClean="0">
                        <a:latin typeface="Cambria Math" charset="0"/>
                      </a:rPr>
                      <m:t>−</m:t>
                    </m:r>
                    <m:r>
                      <a:rPr lang="en-US" sz="2000" b="1" i="1" smtClean="0">
                        <a:latin typeface="Cambria Math" charset="0"/>
                      </a:rPr>
                      <m:t>𝜶</m:t>
                    </m:r>
                    <m:r>
                      <a:rPr lang="en-US" sz="2000" b="0" i="0" smtClean="0">
                        <a:latin typeface="Cambria Math" charset="0"/>
                      </a:rPr>
                      <m:t>∗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000" b="0" i="0" smtClean="0">
                        <a:latin typeface="Cambria Math" charset="0"/>
                      </a:rPr>
                      <m:t>(</m:t>
                    </m:r>
                    <m:r>
                      <a:rPr lang="en-US" sz="2000" b="1" i="0" smtClean="0">
                        <a:latin typeface="Cambria Math" charset="0"/>
                      </a:rPr>
                      <m:t>𝐰</m:t>
                    </m:r>
                    <m:r>
                      <a:rPr lang="en-US" sz="2000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  <a:blipFill>
                <a:blip r:embed="rId3"/>
                <a:stretch>
                  <a:fillRect l="-757" t="-1724" r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275" y="3286125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472528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370137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434399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889401" y="3362325"/>
            <a:ext cx="302474" cy="98167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9820274" y="4034337"/>
            <a:ext cx="2143126" cy="61931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Function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Minimizing a multi-variate function g: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Purely analytic approach: Requires closed-form expression for function. Not sensible for functions of a billion </a:t>
                </a:r>
                <a:r>
                  <a:rPr lang="en-US" sz="2000" dirty="0"/>
                  <a:t>variables or complex functions like our </a:t>
                </a:r>
                <a:r>
                  <a:rPr lang="en-US" sz="2000" dirty="0" err="1"/>
                  <a:t>ll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function.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Gradient descent: Calculate gradient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 smtClean="0"/>
                  <a:t>, and move in same direction as gradient </a:t>
                </a:r>
                <a:r>
                  <a:rPr lang="en-US" sz="2000" dirty="0"/>
                  <a:t>(scaled by learning </a:t>
                </a:r>
                <a:r>
                  <a:rPr lang="en-US" sz="2000" dirty="0" smtClean="0"/>
                  <a:t>rate alpha):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𝒐𝒍𝒅</m:t>
                        </m:r>
                      </m:sub>
                    </m:sSub>
                    <m:r>
                      <a:rPr lang="en-US" sz="2000" b="1" i="1">
                        <a:latin typeface="Cambria Math" charset="0"/>
                      </a:rPr>
                      <m:t>−</m:t>
                    </m:r>
                    <m:r>
                      <a:rPr lang="en-US" sz="2000" b="1" i="1">
                        <a:latin typeface="Cambria Math" charset="0"/>
                      </a:rPr>
                      <m:t>𝜶</m:t>
                    </m:r>
                    <m:r>
                      <a:rPr lang="en-US" sz="2000">
                        <a:latin typeface="Cambria Math" charset="0"/>
                      </a:rPr>
                      <m:t>∗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000">
                        <a:latin typeface="Cambria Math" charset="0"/>
                      </a:rPr>
                      <m:t>(</m:t>
                    </m:r>
                    <m:r>
                      <a:rPr lang="en-US" sz="2000" b="1">
                        <a:latin typeface="Cambria Math" charset="0"/>
                      </a:rPr>
                      <m:t>𝐰</m:t>
                    </m:r>
                    <m:r>
                      <a:rPr lang="en-US" sz="2000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𝒐𝒍𝒅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=[1, 3]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=[0, 4]</m:t>
                    </m:r>
                  </m:oMath>
                </a14:m>
                <a:r>
                  <a:rPr lang="en-US" sz="2000" dirty="0"/>
                  <a:t>, and our learning rate is 0.01, what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r>
                  <a:rPr lang="en-US" sz="2000" dirty="0"/>
                  <a:t>?</a:t>
                </a:r>
              </a:p>
              <a:p>
                <a:pPr lvl="1">
                  <a:lnSpc>
                    <a:spcPct val="90000"/>
                  </a:lnSpc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  <a:blipFill>
                <a:blip r:embed="rId3"/>
                <a:stretch>
                  <a:fillRect l="-757" t="-1724" r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275" y="3286125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472528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370137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434399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10889401" y="3362325"/>
            <a:ext cx="302474" cy="98167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15" name="Line 8"/>
          <p:cNvSpPr>
            <a:spLocks noChangeShapeType="1"/>
          </p:cNvSpPr>
          <p:nvPr/>
        </p:nvSpPr>
        <p:spPr bwMode="auto">
          <a:xfrm flipH="1" flipV="1">
            <a:off x="9820274" y="4034337"/>
            <a:ext cx="2143126" cy="61931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Function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Minimizing a multi-variate function g: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Purely analytic approach: Requires closed-form expression for function. Not sensible for functions of a billion variables </a:t>
                </a:r>
                <a:r>
                  <a:rPr lang="en-US" sz="2000" dirty="0"/>
                  <a:t>or complex functions like our </a:t>
                </a:r>
                <a:r>
                  <a:rPr lang="en-US" sz="2000" dirty="0" err="1"/>
                  <a:t>ll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function.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Gradient descent: Calculate gradient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 smtClean="0"/>
                  <a:t>, and move in same direction as gradient </a:t>
                </a:r>
                <a:r>
                  <a:rPr lang="en-US" sz="2000" dirty="0"/>
                  <a:t>(scaled by learning </a:t>
                </a:r>
                <a:r>
                  <a:rPr lang="en-US" sz="2000" dirty="0" smtClean="0"/>
                  <a:t>rate alpha):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𝒐𝒍𝒅</m:t>
                        </m:r>
                      </m:sub>
                    </m:sSub>
                    <m:r>
                      <a:rPr lang="en-US" sz="2000" b="1" i="1">
                        <a:latin typeface="Cambria Math" charset="0"/>
                      </a:rPr>
                      <m:t>−</m:t>
                    </m:r>
                    <m:r>
                      <a:rPr lang="en-US" sz="2000" b="1" i="1">
                        <a:latin typeface="Cambria Math" charset="0"/>
                      </a:rPr>
                      <m:t>𝜶</m:t>
                    </m:r>
                    <m:r>
                      <a:rPr lang="en-US" sz="2000">
                        <a:latin typeface="Cambria Math" charset="0"/>
                      </a:rPr>
                      <m:t>∗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charset="0"/>
                          </a:rPr>
                          <m:t>𝐰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𝒐𝒍𝒅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=[1, 3]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=[0, 4]</m:t>
                    </m:r>
                  </m:oMath>
                </a14:m>
                <a:r>
                  <a:rPr lang="en-US" sz="2000" dirty="0" smtClean="0"/>
                  <a:t>, and our learning rate is 0.01, what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r>
                  <a:rPr lang="en-US" sz="2000" dirty="0" smtClean="0"/>
                  <a:t>?</a:t>
                </a:r>
              </a:p>
              <a:p>
                <a:pPr lvl="1">
                  <a:lnSpc>
                    <a:spcPct val="90000"/>
                  </a:lnSpc>
                </a:pPr>
                <a:endParaRPr lang="en-US" sz="2000" dirty="0"/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1, 3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0, 4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∗0.01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=[1, </m:t>
                    </m:r>
                    <m:r>
                      <a:rPr lang="en-US" sz="2000" b="0" i="1" smtClean="0">
                        <a:latin typeface="Cambria Math" charset="0"/>
                      </a:rPr>
                      <m:t>2.9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6]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1277600" cy="4953000"/>
              </a:xfrm>
              <a:blipFill>
                <a:blip r:embed="rId3"/>
                <a:stretch>
                  <a:fillRect l="-757" t="-1724" r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275" y="3286125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472528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370137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434399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10889400" y="3428999"/>
            <a:ext cx="311999" cy="91499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13" name="Line 8"/>
          <p:cNvSpPr>
            <a:spLocks noChangeShapeType="1"/>
          </p:cNvSpPr>
          <p:nvPr/>
        </p:nvSpPr>
        <p:spPr bwMode="auto">
          <a:xfrm flipH="1" flipV="1">
            <a:off x="9842862" y="3997234"/>
            <a:ext cx="2120537" cy="72804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Gradient Descent Visualization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277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We can plot </a:t>
            </a:r>
            <a:r>
              <a:rPr lang="en-US" sz="2000" dirty="0" err="1" smtClean="0"/>
              <a:t>ll</a:t>
            </a:r>
            <a:r>
              <a:rPr lang="en-US" sz="2000" dirty="0" smtClean="0"/>
              <a:t>(w).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3286125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472528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370137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434399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10889400" y="3809999"/>
            <a:ext cx="312000" cy="53399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198" y="1117600"/>
            <a:ext cx="5307210" cy="4046229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 flipH="1">
            <a:off x="6400800" y="3183274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6400800" y="3362325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Line 8"/>
          <p:cNvSpPr>
            <a:spLocks noChangeShapeType="1"/>
          </p:cNvSpPr>
          <p:nvPr/>
        </p:nvSpPr>
        <p:spPr bwMode="auto">
          <a:xfrm flipH="1" flipV="1">
            <a:off x="9820275" y="3657599"/>
            <a:ext cx="2143124" cy="137159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Contest!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295400" y="5562601"/>
            <a:ext cx="9906000" cy="1401763"/>
          </a:xfrm>
        </p:spPr>
        <p:txBody>
          <a:bodyPr/>
          <a:lstStyle/>
          <a:p>
            <a:r>
              <a:rPr lang="en-US" sz="2800" dirty="0"/>
              <a:t>Challenges: Long term strategy, multiple agents, adversarial utilities, uncertainty about other agents’ positions, plans, etc.</a:t>
            </a:r>
          </a:p>
          <a:p>
            <a:endParaRPr lang="en-US" sz="2800" dirty="0"/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4768" y="1371641"/>
            <a:ext cx="9017073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360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Visualization</a:t>
            </a:r>
            <a:endParaRPr lang="en-US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277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We can plot </a:t>
            </a:r>
            <a:r>
              <a:rPr lang="en-US" sz="2000" dirty="0" err="1" smtClean="0"/>
              <a:t>ll</a:t>
            </a:r>
            <a:r>
              <a:rPr lang="en-US" sz="2000" dirty="0" smtClean="0"/>
              <a:t>(w).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3286125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472528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370137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434399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10889400" y="4114799"/>
            <a:ext cx="311999" cy="22919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198" y="1117600"/>
            <a:ext cx="5307210" cy="4046229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 flipH="1">
            <a:off x="6400800" y="3183274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6400800" y="3362325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342017" y="3649191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Line 8"/>
          <p:cNvSpPr>
            <a:spLocks noChangeShapeType="1"/>
          </p:cNvSpPr>
          <p:nvPr/>
        </p:nvSpPr>
        <p:spPr bwMode="auto">
          <a:xfrm flipH="1" flipV="1">
            <a:off x="10015382" y="3352800"/>
            <a:ext cx="1716577" cy="199455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5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Visualization</a:t>
            </a:r>
            <a:endParaRPr lang="en-US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277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We can plot </a:t>
            </a:r>
            <a:r>
              <a:rPr lang="en-US" sz="2000" dirty="0" err="1" smtClean="0"/>
              <a:t>ll</a:t>
            </a:r>
            <a:r>
              <a:rPr lang="en-US" sz="2000" dirty="0" smtClean="0"/>
              <a:t>(w).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3286125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472528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370137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434399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0889400" y="4343994"/>
            <a:ext cx="412109" cy="7560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198" y="1117600"/>
            <a:ext cx="5307210" cy="4046229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 flipH="1">
            <a:off x="6400800" y="3183274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6400800" y="3362325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342017" y="3649191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275875" y="3784180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Line 8"/>
          <p:cNvSpPr>
            <a:spLocks noChangeShapeType="1"/>
          </p:cNvSpPr>
          <p:nvPr/>
        </p:nvSpPr>
        <p:spPr bwMode="auto">
          <a:xfrm flipV="1">
            <a:off x="10691910" y="3286123"/>
            <a:ext cx="381000" cy="212407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Visualization</a:t>
            </a:r>
            <a:endParaRPr lang="en-US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277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We can plot </a:t>
            </a:r>
            <a:r>
              <a:rPr lang="en-US" sz="2000" dirty="0" err="1" smtClean="0"/>
              <a:t>ll</a:t>
            </a:r>
            <a:r>
              <a:rPr lang="en-US" sz="2000" dirty="0" smtClean="0"/>
              <a:t>(w).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3286125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472528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370137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434399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0889400" y="4343995"/>
            <a:ext cx="527537" cy="20188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198" y="1117600"/>
            <a:ext cx="5307210" cy="4046229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 flipH="1">
            <a:off x="6400800" y="3183274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6400800" y="3362325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342017" y="3649191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275875" y="3784180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05637" y="3930048"/>
            <a:ext cx="36380" cy="1673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Line 8"/>
          <p:cNvSpPr>
            <a:spLocks noChangeShapeType="1"/>
          </p:cNvSpPr>
          <p:nvPr/>
        </p:nvSpPr>
        <p:spPr bwMode="auto">
          <a:xfrm flipV="1">
            <a:off x="10571537" y="3285309"/>
            <a:ext cx="629863" cy="212489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Visualization</a:t>
            </a:r>
            <a:endParaRPr lang="en-US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277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We can plot </a:t>
            </a:r>
            <a:r>
              <a:rPr lang="en-US" sz="2000" dirty="0" err="1" smtClean="0"/>
              <a:t>ll</a:t>
            </a:r>
            <a:r>
              <a:rPr lang="en-US" sz="2000" dirty="0" smtClean="0"/>
              <a:t>(w).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3286125"/>
            <a:ext cx="2143125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1910" y="4725282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3702" y="370137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33FF"/>
                </a:solidFill>
              </a:rPr>
              <a:t>+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92167" y="434399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0889400" y="4343995"/>
            <a:ext cx="788793" cy="2606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0200"/>
                <a:ext cx="9469473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198" y="1117600"/>
            <a:ext cx="5307210" cy="4046229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 flipH="1">
            <a:off x="6400800" y="3183274"/>
            <a:ext cx="304800" cy="3390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336" y="4914003"/>
                <a:ext cx="45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495800"/>
                <a:ext cx="45720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6400800" y="3362325"/>
            <a:ext cx="152400" cy="339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342017" y="3649191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275875" y="3784180"/>
            <a:ext cx="86367" cy="178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05637" y="3930048"/>
            <a:ext cx="36380" cy="1673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347488" y="4066271"/>
            <a:ext cx="451729" cy="153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Line 8"/>
          <p:cNvSpPr>
            <a:spLocks noChangeShapeType="1"/>
          </p:cNvSpPr>
          <p:nvPr/>
        </p:nvSpPr>
        <p:spPr bwMode="auto">
          <a:xfrm flipV="1">
            <a:off x="10529763" y="3313611"/>
            <a:ext cx="705294" cy="204787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Punchline: If we can somehow compute our gradient, we can use gradient descent.</a:t>
                </a:r>
              </a:p>
              <a:p>
                <a:r>
                  <a:rPr lang="en-US" sz="2400" dirty="0" smtClean="0"/>
                  <a:t>How do we compute the gradient?</a:t>
                </a:r>
              </a:p>
              <a:p>
                <a:pPr lvl="1"/>
                <a:r>
                  <a:rPr lang="en-US" sz="2400" dirty="0" smtClean="0"/>
                  <a:t>Purely analytically, e.g. input the function into a symbolic Mathematics tool like Mathematica: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3"/>
                <a:stretch>
                  <a:fillRect l="-750" t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195525"/>
            <a:ext cx="9842500" cy="33909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3825" y="3195525"/>
            <a:ext cx="2314575" cy="923330"/>
            <a:chOff x="123825" y="3195525"/>
            <a:chExt cx="2314575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23825" y="3195525"/>
              <a:ext cx="1981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(In the real world, this wouldn’t be hand-typed!)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1905000" y="3733800"/>
              <a:ext cx="5334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0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Punchline: If we can somehow compute our gradient, we can use gradient descent.</a:t>
                </a:r>
              </a:p>
              <a:p>
                <a:r>
                  <a:rPr lang="en-US" sz="2400" dirty="0" smtClean="0"/>
                  <a:t>How do we compute the gradient?</a:t>
                </a:r>
              </a:p>
              <a:p>
                <a:pPr lvl="1"/>
                <a:r>
                  <a:rPr lang="en-US" sz="2400" dirty="0" smtClean="0"/>
                  <a:t>Purely analytically, e.g. input the function into a symbolic Mathematics tool like Mathematica: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 smtClean="0"/>
              </a:p>
              <a:p>
                <a:pPr lvl="1"/>
                <a:r>
                  <a:rPr lang="en-US" sz="2400" dirty="0" smtClean="0"/>
                  <a:t>Finite difference approximation (example on next slide).</a:t>
                </a:r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3"/>
                <a:stretch>
                  <a:fillRect l="-750" t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3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28400" cy="4234916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and we want to compute the gradient at 3, 4.</a:t>
                </a:r>
              </a:p>
              <a:p>
                <a:r>
                  <a:rPr lang="en-US" sz="2400" dirty="0" smtClean="0"/>
                  <a:t>Analytic solution: </a:t>
                </a:r>
                <a14:m>
                  <m:oMath xmlns:m="http://schemas.openxmlformats.org/officeDocument/2006/math">
                    <m:r>
                      <a:rPr lang="en-US" sz="2400" i="0">
                        <a:latin typeface="Cambria Math" charset="0"/>
                      </a:rPr>
                      <m:t>𝛻</m:t>
                    </m:r>
                    <m:r>
                      <a:rPr lang="en-US" sz="2400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+3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2400" dirty="0" smtClean="0"/>
                  <a:t>Gradient is </a:t>
                </a:r>
                <a14:m>
                  <m:oMath xmlns:m="http://schemas.openxmlformats.org/officeDocument/2006/math">
                    <m:r>
                      <a:rPr lang="en-US" sz="2400" i="0">
                        <a:latin typeface="Cambria Math" charset="0"/>
                      </a:rPr>
                      <m:t>𝛻</m:t>
                    </m:r>
                    <m:r>
                      <a:rPr lang="en-US" sz="2400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3×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×4+3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</a:rPr>
                      <m:t>=111</m:t>
                    </m:r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</a:rPr>
                      <m:t>+27</m:t>
                    </m:r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Finite difference approximation:</a:t>
                </a:r>
                <a:r>
                  <a:rPr lang="en-US" sz="2400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𝛻</m:t>
                    </m:r>
                    <m:r>
                      <a:rPr lang="en-US" sz="24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  <m:r>
                          <a:rPr lang="en-US" sz="2400" b="0" i="0" smtClean="0">
                            <a:latin typeface="Cambria Math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</m:e>
                    </m:d>
                    <m:r>
                      <a:rPr lang="en-US" sz="2400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3,4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×4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400" b="0" i="1" smtClean="0">
                        <a:latin typeface="Cambria Math" charset="0"/>
                      </a:rPr>
                      <m:t>×3=117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3.1,4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.1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×4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400" i="1">
                        <a:latin typeface="Cambria Math" charset="0"/>
                      </a:rPr>
                      <m:t>×3</m:t>
                    </m:r>
                    <m:r>
                      <a:rPr lang="en-US" sz="2400" b="0" i="1" smtClean="0">
                        <a:latin typeface="Cambria Math" charset="0"/>
                      </a:rPr>
                      <m:t>.1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  <m:r>
                      <a:rPr lang="en-US" sz="2400" b="0" i="1" smtClean="0">
                        <a:latin typeface="Cambria Math" charset="0"/>
                      </a:rPr>
                      <m:t>28.464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3,4.1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×4.1+3×3=119.7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0">
                        <a:latin typeface="Cambria Math" charset="0"/>
                      </a:rPr>
                      <m:t>𝛻</m:t>
                    </m:r>
                    <m:r>
                      <a:rPr lang="en-US" sz="2400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128.464</m:t>
                            </m:r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117</m:t>
                            </m:r>
                          </m:num>
                          <m:den>
                            <m:r>
                              <a:rPr lang="en-US" sz="2400" b="0" i="0" smtClean="0">
                                <a:latin typeface="Cambria Math" charset="0"/>
                              </a:rPr>
                              <m:t>0.1</m:t>
                            </m:r>
                          </m:den>
                        </m:f>
                        <m:r>
                          <a:rPr lang="en-US" sz="2400">
                            <a:latin typeface="Cambria Math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119.7</m:t>
                            </m:r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117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num>
                          <m:den>
                            <m:r>
                              <a:rPr lang="en-US" sz="2400" b="0" i="0" smtClean="0">
                                <a:latin typeface="Cambria Math" charset="0"/>
                              </a:rPr>
                              <m:t>0.1</m:t>
                            </m:r>
                          </m:den>
                        </m:f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=[114.64, 27]</m:t>
                    </m:r>
                    <m:r>
                      <a:rPr lang="en-US" sz="2400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28400" cy="4234916"/>
              </a:xfrm>
              <a:blipFill>
                <a:blip r:embed="rId3"/>
                <a:stretch>
                  <a:fillRect l="-753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4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Punchline: If we can somehow compute our gradient, we can use gradient descent.</a:t>
                </a:r>
              </a:p>
              <a:p>
                <a:r>
                  <a:rPr lang="en-US" sz="2400" dirty="0" smtClean="0"/>
                  <a:t>How do we compute the gradient?</a:t>
                </a:r>
              </a:p>
              <a:p>
                <a:pPr lvl="1"/>
                <a:r>
                  <a:rPr lang="en-US" sz="2400" dirty="0" smtClean="0"/>
                  <a:t>Purely analytically, e.g. input the function into a symbolic Mathematics tool like Mathematica: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 smtClean="0"/>
              </a:p>
              <a:p>
                <a:pPr lvl="1"/>
                <a:r>
                  <a:rPr lang="en-US" sz="2400" dirty="0" smtClean="0"/>
                  <a:t>Finite difference approximation.</a:t>
                </a:r>
              </a:p>
              <a:p>
                <a:pPr lvl="1"/>
                <a:r>
                  <a:rPr lang="en-US" sz="2400" dirty="0" smtClean="0"/>
                  <a:t>Back propagation (example on next slide).</a:t>
                </a:r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3"/>
                <a:stretch>
                  <a:fillRect l="-750" t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9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functions.</a:t>
                </a:r>
              </a:p>
              <a:p>
                <a:pPr lvl="1"/>
                <a:r>
                  <a:rPr lang="en-US" sz="2000" dirty="0" smtClean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 smtClean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83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2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functions.</a:t>
                </a:r>
              </a:p>
              <a:p>
                <a:pPr lvl="1"/>
                <a:r>
                  <a:rPr lang="en-US" sz="2000" dirty="0" smtClean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2000" b="0" dirty="0" smtClean="0"/>
              </a:p>
              <a:p>
                <a:endParaRPr lang="en-US" sz="2400" b="0" dirty="0" smtClean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Contest Extra Credit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9906000" cy="4876799"/>
          </a:xfrm>
        </p:spPr>
        <p:txBody>
          <a:bodyPr/>
          <a:lstStyle/>
          <a:p>
            <a:r>
              <a:rPr lang="en-US" sz="2000" dirty="0"/>
              <a:t>Extra Credit Based on Final Ranking (deadline 4/24 11:59pm)</a:t>
            </a:r>
          </a:p>
          <a:p>
            <a:pPr lvl="1"/>
            <a:r>
              <a:rPr lang="en-US" sz="1900" dirty="0"/>
              <a:t>1st place: 2 points on the final</a:t>
            </a:r>
          </a:p>
          <a:p>
            <a:pPr lvl="1"/>
            <a:r>
              <a:rPr lang="en-US" sz="1900" dirty="0"/>
              <a:t>2nd and 3rd place: 1.5 points on the final</a:t>
            </a:r>
          </a:p>
          <a:p>
            <a:pPr lvl="1"/>
            <a:r>
              <a:rPr lang="en-US" sz="1900" dirty="0"/>
              <a:t>4th to 10th place: 1 point on the final</a:t>
            </a:r>
          </a:p>
          <a:p>
            <a:pPr lvl="1"/>
            <a:r>
              <a:rPr lang="en-US" sz="1900" dirty="0"/>
              <a:t>0.25 points on the final per staff bot beaten in the final ranking.</a:t>
            </a:r>
          </a:p>
          <a:p>
            <a:endParaRPr lang="en-US" sz="2000" dirty="0"/>
          </a:p>
          <a:p>
            <a:r>
              <a:rPr lang="en-US" sz="2000" dirty="0"/>
              <a:t>In addition, every night from 4/17 through 4/24 at 11:59pm we will temporarily close submissions to compute an intermediate ranking, and there is also extra credit:</a:t>
            </a:r>
          </a:p>
          <a:p>
            <a:pPr lvl="1"/>
            <a:r>
              <a:rPr lang="en-US" sz="1900" dirty="0"/>
              <a:t>Top 20: 0.5 points on the final</a:t>
            </a:r>
          </a:p>
          <a:p>
            <a:pPr lvl="1"/>
            <a:r>
              <a:rPr lang="en-US" sz="1900" dirty="0"/>
              <a:t>Top 10: 1 point on the final</a:t>
            </a:r>
          </a:p>
          <a:p>
            <a:endParaRPr lang="en-US" sz="2000" dirty="0"/>
          </a:p>
          <a:p>
            <a:r>
              <a:rPr lang="en-US" sz="2000" dirty="0"/>
              <a:t>Note that the ranking rewards are not cumulative, you will only get points for the highest ranking category you achieve during the contest.</a:t>
            </a:r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38" y="1524000"/>
            <a:ext cx="344327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483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functions.</a:t>
                </a:r>
              </a:p>
              <a:p>
                <a:pPr lvl="1"/>
                <a:r>
                  <a:rPr lang="en-US" sz="2000" dirty="0" smtClean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=?????</m:t>
                    </m:r>
                  </m:oMath>
                </a14:m>
                <a:endParaRPr lang="en-US" sz="2000" b="0" dirty="0" smtClean="0"/>
              </a:p>
              <a:p>
                <a:endParaRPr lang="en-US" sz="2400" b="0" dirty="0" smtClean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functions.</a:t>
                </a:r>
              </a:p>
              <a:p>
                <a:pPr lvl="1"/>
                <a:r>
                  <a:rPr lang="en-US" sz="2000" dirty="0" smtClean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 smtClean="0"/>
              </a:p>
              <a:p>
                <a:endParaRPr lang="en-US" sz="2000" b="0" dirty="0" smtClean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8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functions.</a:t>
                </a:r>
              </a:p>
              <a:p>
                <a:pPr lvl="1"/>
                <a:r>
                  <a:rPr lang="en-US" sz="2000" dirty="0" smtClean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=?????</m:t>
                    </m:r>
                  </m:oMath>
                </a14:m>
                <a:endParaRPr lang="en-US" sz="2000" b="0" dirty="0" smtClean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functions.</a:t>
                </a:r>
              </a:p>
              <a:p>
                <a:pPr lvl="1"/>
                <a:r>
                  <a:rPr lang="en-US" sz="2000" dirty="0" smtClean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b="0" dirty="0" smtClean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10137" y="5522055"/>
                <a:ext cx="38481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Interpretation: A tiny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will result in an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36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increase in g due to this cube function.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137" y="5522055"/>
                <a:ext cx="3848100" cy="923330"/>
              </a:xfrm>
              <a:prstGeom prst="rect">
                <a:avLst/>
              </a:prstGeom>
              <a:blipFill>
                <a:blip r:embed="rId23"/>
                <a:stretch>
                  <a:fillRect l="-126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H="1" flipV="1">
            <a:off x="4491037" y="5423359"/>
            <a:ext cx="304800" cy="23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functions.</a:t>
                </a:r>
              </a:p>
              <a:p>
                <a:pPr lvl="1"/>
                <a:r>
                  <a:rPr lang="en-US" sz="2000" dirty="0" smtClean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=???</m:t>
                    </m:r>
                  </m:oMath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43200" y="5690872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Hint: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 smtClean="0"/>
                  <a:t> may be useful.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690872"/>
                <a:ext cx="3810000" cy="369332"/>
              </a:xfrm>
              <a:prstGeom prst="rect">
                <a:avLst/>
              </a:prstGeom>
              <a:blipFill>
                <a:blip r:embed="rId24"/>
                <a:stretch>
                  <a:fillRect l="-128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0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functions.</a:t>
                </a:r>
              </a:p>
              <a:p>
                <a:pPr lvl="1"/>
                <a:r>
                  <a:rPr lang="en-US" sz="2000" dirty="0" smtClean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8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functions, use chain rule.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4419600" y="5638800"/>
            <a:ext cx="304800" cy="23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391025" y="6132713"/>
            <a:ext cx="333375" cy="27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73624" y="5568435"/>
                <a:ext cx="5334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How do we reconcile this seeming contradiction?</a:t>
                </a:r>
              </a:p>
              <a:p>
                <a:r>
                  <a:rPr lang="en-US" dirty="0" smtClean="0"/>
                  <a:t>Top partial derivative means cube function contributes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36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bottom </a:t>
                </a:r>
                <a:r>
                  <a:rPr lang="en-US" dirty="0" err="1" smtClean="0"/>
                  <a:t>p.d</a:t>
                </a:r>
                <a:r>
                  <a:rPr lang="en-US" dirty="0" smtClean="0"/>
                  <a:t>. means product contributes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so add them.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4" y="5568435"/>
                <a:ext cx="5334000" cy="1200329"/>
              </a:xfrm>
              <a:prstGeom prst="rect">
                <a:avLst/>
              </a:prstGeom>
              <a:blipFill>
                <a:blip r:embed="rId25"/>
                <a:stretch>
                  <a:fillRect l="-914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4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b="0" dirty="0" smtClean="0"/>
                  <a:t>Think of the function as a composition of many functions, use chain rule.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67240" y="5898398"/>
                <a:ext cx="2971800" cy="70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40" y="5898398"/>
                <a:ext cx="2971800" cy="7087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9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Punchline: If we can somehow compute our gradient, we can use gradient descent.</a:t>
                </a:r>
              </a:p>
              <a:p>
                <a:r>
                  <a:rPr lang="en-US" sz="2400" dirty="0" smtClean="0"/>
                  <a:t>How do we compute the gradient?</a:t>
                </a:r>
              </a:p>
              <a:p>
                <a:pPr lvl="1"/>
                <a:r>
                  <a:rPr lang="en-US" sz="2400" dirty="0" smtClean="0"/>
                  <a:t>Purely analytically.</a:t>
                </a:r>
              </a:p>
              <a:p>
                <a:pPr lvl="2"/>
                <a:r>
                  <a:rPr lang="en-US" sz="2000" dirty="0" smtClean="0"/>
                  <a:t>Gives exact symbolic answer. Infeasible for functions of lots of parameters or input values.</a:t>
                </a:r>
              </a:p>
              <a:p>
                <a:pPr lvl="1"/>
                <a:r>
                  <a:rPr lang="en-US" sz="2400" dirty="0" smtClean="0"/>
                  <a:t>Finite difference approximation.</a:t>
                </a:r>
              </a:p>
              <a:p>
                <a:pPr lvl="2"/>
                <a:r>
                  <a:rPr lang="en-US" sz="2000" dirty="0" smtClean="0"/>
                  <a:t>Gives approximation, very easy to implement.</a:t>
                </a:r>
              </a:p>
              <a:p>
                <a:pPr lvl="2"/>
                <a:r>
                  <a:rPr lang="en-US" sz="2000" dirty="0" smtClean="0"/>
                  <a:t>Runtime for </a:t>
                </a:r>
                <a:r>
                  <a:rPr lang="en-US" sz="2000" dirty="0" err="1" smtClean="0"/>
                  <a:t>ll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</m:e>
                    </m:d>
                  </m:oMath>
                </a14:m>
                <a:r>
                  <a:rPr lang="en-US" sz="2000" dirty="0" smtClean="0"/>
                  <a:t>, where N is the number of parameters, and M is number of data points.</a:t>
                </a:r>
              </a:p>
              <a:p>
                <a:pPr lvl="1"/>
                <a:r>
                  <a:rPr lang="en-US" sz="2400" dirty="0" smtClean="0"/>
                  <a:t>Back propagation.</a:t>
                </a:r>
              </a:p>
              <a:p>
                <a:pPr lvl="2"/>
                <a:r>
                  <a:rPr lang="en-US" sz="2000" dirty="0" smtClean="0"/>
                  <a:t>Gives exact answer, difficult to implement.</a:t>
                </a:r>
              </a:p>
              <a:p>
                <a:pPr lvl="2"/>
                <a:r>
                  <a:rPr lang="en-US" sz="2000" dirty="0" smtClean="0"/>
                  <a:t>Runtime for </a:t>
                </a:r>
                <a:r>
                  <a:rPr lang="en-US" sz="2000" dirty="0" err="1" smtClean="0"/>
                  <a:t>ll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3"/>
                <a:stretch>
                  <a:fillRect l="-750" t="-1340" b="-1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638800"/>
            <a:ext cx="4944354" cy="8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0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>
            <a:spLocks noGrp="1"/>
          </p:cNvSpPr>
          <p:nvPr>
            <p:ph type="sldNum" idx="12"/>
          </p:nvPr>
        </p:nvSpPr>
        <p:spPr>
          <a:xfrm>
            <a:off x="8671093" y="6223800"/>
            <a:ext cx="731599" cy="524800"/>
          </a:xfrm>
          <a:prstGeom prst="rect">
            <a:avLst/>
          </a:prstGeom>
        </p:spPr>
        <p:txBody>
          <a:bodyPr lIns="121817" tIns="121817" rIns="121817" bIns="121817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 lang="en"/>
          </a:p>
        </p:txBody>
      </p:sp>
      <p:sp>
        <p:nvSpPr>
          <p:cNvPr id="895" name="Shape 895"/>
          <p:cNvSpPr txBox="1"/>
          <p:nvPr/>
        </p:nvSpPr>
        <p:spPr>
          <a:xfrm>
            <a:off x="362933" y="83900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lIns="121817" tIns="121817" rIns="121817" bIns="121817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4000" b="1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 Implementation</a:t>
            </a:r>
            <a:r>
              <a:rPr lang="en" sz="4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 forward/backward API</a:t>
            </a:r>
          </a:p>
        </p:txBody>
      </p:sp>
      <p:pic>
        <p:nvPicPr>
          <p:cNvPr id="896" name="Shape 8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33" y="1340867"/>
            <a:ext cx="4073832" cy="146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567" y="1739083"/>
            <a:ext cx="7386832" cy="40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 txBox="1"/>
          <p:nvPr/>
        </p:nvSpPr>
        <p:spPr>
          <a:xfrm>
            <a:off x="4522233" y="1175600"/>
            <a:ext cx="7167200" cy="581600"/>
          </a:xfrm>
          <a:prstGeom prst="rect">
            <a:avLst/>
          </a:prstGeom>
          <a:noFill/>
          <a:ln>
            <a:noFill/>
          </a:ln>
        </p:spPr>
        <p:txBody>
          <a:bodyPr lIns="121817" tIns="121817" rIns="121817" bIns="121817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(or Net) object. </a:t>
            </a:r>
            <a:r>
              <a:rPr lang="en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(Rough psuedo code)</a:t>
            </a:r>
          </a:p>
        </p:txBody>
      </p:sp>
    </p:spTree>
    <p:extLst>
      <p:ext uri="{BB962C8B-B14F-4D97-AF65-F5344CB8AC3E}">
        <p14:creationId xmlns:p14="http://schemas.microsoft.com/office/powerpoint/2010/main" val="6496529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79552"/>
            <a:ext cx="6858000" cy="4987925"/>
          </a:xfrm>
        </p:spPr>
        <p:txBody>
          <a:bodyPr/>
          <a:lstStyle/>
          <a:p>
            <a:r>
              <a:rPr lang="en-US" sz="2400" dirty="0"/>
              <a:t>Project 6: </a:t>
            </a:r>
            <a:endParaRPr lang="en-US" sz="2400" dirty="0" smtClean="0"/>
          </a:p>
          <a:p>
            <a:pPr lvl="1"/>
            <a:r>
              <a:rPr lang="en-US" sz="2000" dirty="0" smtClean="0"/>
              <a:t>Out Thursday </a:t>
            </a:r>
            <a:r>
              <a:rPr lang="en-US" sz="2000" dirty="0" smtClean="0"/>
              <a:t>assuming all goes well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400" dirty="0"/>
              <a:t>HW10: </a:t>
            </a:r>
            <a:r>
              <a:rPr lang="en-US" sz="2400" dirty="0" smtClean="0"/>
              <a:t>Out today.</a:t>
            </a:r>
            <a:endParaRPr lang="en-US" sz="2400" dirty="0"/>
          </a:p>
          <a:p>
            <a:r>
              <a:rPr lang="en-US" sz="2400" dirty="0"/>
              <a:t>Final Contest after Thanksgiving </a:t>
            </a:r>
            <a:r>
              <a:rPr lang="en-US" sz="2400" dirty="0" smtClean="0"/>
              <a:t>Break</a:t>
            </a:r>
          </a:p>
          <a:p>
            <a:r>
              <a:rPr lang="en-US" sz="2400" dirty="0" smtClean="0"/>
              <a:t>Today: Last “technical” lecture.</a:t>
            </a:r>
          </a:p>
          <a:p>
            <a:pPr lvl="1"/>
            <a:r>
              <a:rPr lang="en-US" sz="2000" dirty="0" smtClean="0"/>
              <a:t>Remaining lectures will be applications.</a:t>
            </a:r>
          </a:p>
          <a:p>
            <a:pPr lvl="1"/>
            <a:r>
              <a:rPr lang="en-US" sz="2000" dirty="0" smtClean="0"/>
              <a:t>11/17: Vision (Alexei </a:t>
            </a:r>
            <a:r>
              <a:rPr lang="en-US" sz="2000" dirty="0" err="1" smtClean="0"/>
              <a:t>Efros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11/22: Natural Language Processing (Adam)</a:t>
            </a:r>
          </a:p>
          <a:p>
            <a:pPr lvl="1"/>
            <a:r>
              <a:rPr lang="en-US" sz="2000" dirty="0" smtClean="0"/>
              <a:t>11/29: Deep Robotics (Michael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My office hours this week: Election discussion (and anything else, of course)</a:t>
            </a:r>
          </a:p>
          <a:p>
            <a:r>
              <a:rPr lang="en-US" sz="2400" dirty="0" smtClean="0"/>
              <a:t>Adam’s office hours this week: Deep Learning Frameworks</a:t>
            </a:r>
            <a:endParaRPr lang="en-US" sz="24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049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>
            <a:spLocks noGrp="1"/>
          </p:cNvSpPr>
          <p:nvPr>
            <p:ph type="sldNum" idx="12"/>
          </p:nvPr>
        </p:nvSpPr>
        <p:spPr>
          <a:xfrm>
            <a:off x="8671093" y="6223800"/>
            <a:ext cx="731599" cy="524800"/>
          </a:xfrm>
          <a:prstGeom prst="rect">
            <a:avLst/>
          </a:prstGeom>
        </p:spPr>
        <p:txBody>
          <a:bodyPr lIns="121817" tIns="121817" rIns="121817" bIns="121817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 lang="en"/>
          </a:p>
        </p:txBody>
      </p:sp>
      <p:sp>
        <p:nvSpPr>
          <p:cNvPr id="923" name="Shape 923"/>
          <p:cNvSpPr txBox="1"/>
          <p:nvPr/>
        </p:nvSpPr>
        <p:spPr>
          <a:xfrm>
            <a:off x="362933" y="83900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lIns="121817" tIns="121817" rIns="121817" bIns="121817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4000" b="1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 Implementation</a:t>
            </a:r>
            <a:r>
              <a:rPr lang="en" sz="4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 forward/backward API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425241" y="4655007"/>
            <a:ext cx="3628799" cy="483599"/>
          </a:xfrm>
          <a:prstGeom prst="rect">
            <a:avLst/>
          </a:prstGeom>
          <a:noFill/>
          <a:ln>
            <a:noFill/>
          </a:ln>
        </p:spPr>
        <p:txBody>
          <a:bodyPr lIns="121817" tIns="121817" rIns="121817" bIns="121817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(x,y,z are scalars)</a:t>
            </a:r>
          </a:p>
        </p:txBody>
      </p:sp>
      <p:sp>
        <p:nvSpPr>
          <p:cNvPr id="925" name="Shape 925"/>
          <p:cNvSpPr/>
          <p:nvPr/>
        </p:nvSpPr>
        <p:spPr>
          <a:xfrm>
            <a:off x="1469504" y="2209007"/>
            <a:ext cx="731599" cy="7315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17" tIns="121817" rIns="121817" bIns="121817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1005081" y="1886507"/>
            <a:ext cx="571599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910281" y="2833425"/>
            <a:ext cx="666399" cy="3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2201099" y="2574765"/>
            <a:ext cx="81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1061833" y="1434233"/>
            <a:ext cx="445600" cy="303600"/>
          </a:xfrm>
          <a:prstGeom prst="rect">
            <a:avLst/>
          </a:prstGeom>
          <a:noFill/>
          <a:ln>
            <a:noFill/>
          </a:ln>
        </p:spPr>
        <p:txBody>
          <a:bodyPr lIns="121817" tIns="121817" rIns="121817" bIns="121817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1083467" y="2982267"/>
            <a:ext cx="445600" cy="303600"/>
          </a:xfrm>
          <a:prstGeom prst="rect">
            <a:avLst/>
          </a:prstGeom>
          <a:noFill/>
          <a:ln>
            <a:noFill/>
          </a:ln>
        </p:spPr>
        <p:txBody>
          <a:bodyPr lIns="121817" tIns="121817" rIns="121817" bIns="121817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2483900" y="1943500"/>
            <a:ext cx="322400" cy="303600"/>
          </a:xfrm>
          <a:prstGeom prst="rect">
            <a:avLst/>
          </a:prstGeom>
          <a:noFill/>
          <a:ln>
            <a:noFill/>
          </a:ln>
        </p:spPr>
        <p:txBody>
          <a:bodyPr lIns="121817" tIns="121817" rIns="121817" bIns="121817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</a:p>
        </p:txBody>
      </p:sp>
      <p:pic>
        <p:nvPicPr>
          <p:cNvPr id="932" name="Shape 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207" y="870700"/>
            <a:ext cx="8144767" cy="3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6174" y="4834000"/>
            <a:ext cx="1658833" cy="1142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7523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 and Modifications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251484"/>
            <a:ext cx="11379200" cy="3639491"/>
          </a:xfrm>
        </p:spPr>
        <p:txBody>
          <a:bodyPr/>
          <a:lstStyle/>
          <a:p>
            <a:r>
              <a:rPr lang="en-US" sz="2400" dirty="0"/>
              <a:t>Mini-batching and Stochastic Gradient </a:t>
            </a:r>
            <a:r>
              <a:rPr lang="en-US" sz="2400" dirty="0" smtClean="0"/>
              <a:t>Descent</a:t>
            </a:r>
            <a:endParaRPr lang="en-US" sz="2400" b="0" dirty="0" smtClean="0"/>
          </a:p>
          <a:p>
            <a:r>
              <a:rPr lang="en-US" sz="2400" b="0" dirty="0" smtClean="0"/>
              <a:t>Multiclass</a:t>
            </a:r>
            <a:endParaRPr lang="en-US" sz="2400" dirty="0" smtClean="0"/>
          </a:p>
          <a:p>
            <a:r>
              <a:rPr lang="en-US" sz="2400" dirty="0"/>
              <a:t>Activation </a:t>
            </a:r>
            <a:r>
              <a:rPr lang="en-US" sz="2400" dirty="0" smtClean="0"/>
              <a:t>Functions</a:t>
            </a:r>
          </a:p>
          <a:p>
            <a:r>
              <a:rPr lang="en-US" sz="2400" dirty="0" smtClean="0">
                <a:solidFill>
                  <a:schemeClr val="accent6"/>
                </a:solidFill>
              </a:rPr>
              <a:t>Dropout</a:t>
            </a:r>
            <a:endParaRPr lang="en-US" sz="2400" dirty="0">
              <a:solidFill>
                <a:schemeClr val="accent6"/>
              </a:solidFill>
            </a:endParaRPr>
          </a:p>
          <a:p>
            <a:r>
              <a:rPr lang="en-US" sz="2400" dirty="0" smtClean="0"/>
              <a:t>For more: See Spring 2016 Deep Learning Lecture 2</a:t>
            </a:r>
          </a:p>
          <a:p>
            <a:pPr lvl="1"/>
            <a:r>
              <a:rPr lang="en-US" sz="2000" dirty="0" smtClean="0"/>
              <a:t>Covers a briefly </a:t>
            </a:r>
            <a:r>
              <a:rPr lang="en-US" sz="2000" dirty="0" smtClean="0"/>
              <a:t>some </a:t>
            </a:r>
            <a:r>
              <a:rPr lang="en-US" sz="2000" dirty="0" smtClean="0"/>
              <a:t>additional modern techniques.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31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Idea: Rather than looking at the gradient of the loss function on ALL data points, consider loss for only ONE data point.</a:t>
                </a:r>
              </a:p>
              <a:p>
                <a:r>
                  <a:rPr lang="en-US" sz="2400" dirty="0" smtClean="0"/>
                  <a:t>Update Algorithm:</a:t>
                </a:r>
              </a:p>
              <a:p>
                <a:pPr lvl="1"/>
                <a:r>
                  <a:rPr lang="en-US" sz="2400" dirty="0" smtClean="0"/>
                  <a:t>Repeat for each data point:</a:t>
                </a:r>
              </a:p>
              <a:p>
                <a:pPr lvl="2"/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1" i="0" smtClean="0">
                        <a:latin typeface="Cambria Math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sz="2400" dirty="0" smtClean="0"/>
                  <a:t>Typically will iterate over all data points before reusing any data points.</a:t>
                </a:r>
              </a:p>
              <a:p>
                <a:r>
                  <a:rPr lang="en-US" sz="2400" dirty="0" smtClean="0"/>
                  <a:t>See 189 for why this works.</a:t>
                </a:r>
              </a:p>
            </p:txBody>
          </p:sp>
        </mc:Choice>
        <mc:Fallback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 rotWithShape="0">
                <a:blip r:embed="rId3"/>
                <a:stretch>
                  <a:fillRect l="-750" t="-1340" b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562600"/>
            <a:ext cx="4944354" cy="8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6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Mini-batches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Idea: Rather than looking at the gradient of the loss function on ALL data points, consider loss for only some random subset.</a:t>
                </a:r>
              </a:p>
              <a:p>
                <a:r>
                  <a:rPr lang="en-US" sz="2400" dirty="0" smtClean="0"/>
                  <a:t>Update Algorithm:</a:t>
                </a:r>
              </a:p>
              <a:p>
                <a:pPr lvl="1"/>
                <a:r>
                  <a:rPr lang="en-US" sz="2400" dirty="0" smtClean="0"/>
                  <a:t>For each batch of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:</a:t>
                </a:r>
              </a:p>
              <a:p>
                <a:pPr lvl="2"/>
                <a:r>
                  <a:rPr lang="en-US" dirty="0" err="1" smtClean="0"/>
                  <a:t>Comput</a:t>
                </a:r>
                <a:r>
                  <a:rPr lang="en-US" dirty="0"/>
                  <a:t>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endChr m:val="|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sz="2400" dirty="0" smtClean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+1, …, 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2000" dirty="0" smtClean="0"/>
                  <a:t>More generally: Pick a set of random data points for each batch – why?</a:t>
                </a:r>
              </a:p>
              <a:p>
                <a:r>
                  <a:rPr lang="en-US" sz="2400" dirty="0" smtClean="0"/>
                  <a:t>Typically will iterate over all batches before returning reusing any data.</a:t>
                </a:r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3"/>
                <a:stretch>
                  <a:fillRect l="-750" t="-1340" b="-13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46" y="5791200"/>
            <a:ext cx="4944354" cy="8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9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 and Modifications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251484"/>
            <a:ext cx="11379200" cy="3639491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Mini-batching and Stochastic Gradient </a:t>
            </a:r>
            <a:r>
              <a:rPr lang="en-US" sz="2400" dirty="0" smtClean="0">
                <a:solidFill>
                  <a:schemeClr val="bg2"/>
                </a:solidFill>
              </a:rPr>
              <a:t>Descent</a:t>
            </a:r>
            <a:endParaRPr lang="en-US" sz="2400" b="0" dirty="0" smtClean="0">
              <a:solidFill>
                <a:schemeClr val="bg2"/>
              </a:solidFill>
            </a:endParaRPr>
          </a:p>
          <a:p>
            <a:r>
              <a:rPr lang="en-US" sz="2400" b="0" dirty="0" smtClean="0"/>
              <a:t>Multiclass</a:t>
            </a:r>
            <a:endParaRPr lang="en-US" sz="2400" dirty="0" smtClean="0"/>
          </a:p>
          <a:p>
            <a:r>
              <a:rPr lang="en-US" sz="2400" dirty="0">
                <a:solidFill>
                  <a:schemeClr val="bg2"/>
                </a:solidFill>
              </a:rPr>
              <a:t>Activation </a:t>
            </a:r>
            <a:r>
              <a:rPr lang="en-US" sz="2400" dirty="0" smtClean="0">
                <a:solidFill>
                  <a:schemeClr val="bg2"/>
                </a:solidFill>
              </a:rPr>
              <a:t>Functions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Dropout</a:t>
            </a:r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For </a:t>
            </a:r>
            <a:r>
              <a:rPr lang="en-US" sz="2400" dirty="0" smtClean="0">
                <a:solidFill>
                  <a:schemeClr val="bg2"/>
                </a:solidFill>
              </a:rPr>
              <a:t>more: See Spring 2016 Deep Learning Lecture 2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Covers briefly some additional </a:t>
            </a:r>
            <a:r>
              <a:rPr lang="en-US" sz="2000" dirty="0" smtClean="0">
                <a:solidFill>
                  <a:schemeClr val="bg2"/>
                </a:solidFill>
              </a:rPr>
              <a:t>techniques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30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 </a:t>
            </a:r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3-class </a:t>
            </a:r>
            <a:r>
              <a:rPr lang="en-US" dirty="0" err="1" smtClean="0"/>
              <a:t>softmax</a:t>
            </a:r>
            <a:r>
              <a:rPr lang="en-US" dirty="0" smtClean="0"/>
              <a:t> – classes A, B, C</a:t>
            </a:r>
          </a:p>
          <a:p>
            <a:pPr lvl="1"/>
            <a:r>
              <a:rPr lang="en-US" dirty="0" smtClean="0"/>
              <a:t>3 weight vectors:</a:t>
            </a:r>
          </a:p>
          <a:p>
            <a:pPr lvl="3"/>
            <a:endParaRPr lang="en-US" dirty="0"/>
          </a:p>
          <a:p>
            <a:r>
              <a:rPr lang="en-US" dirty="0" smtClean="0"/>
              <a:t>Probability of label A:   (similar for B, C)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Objective: </a:t>
            </a:r>
          </a:p>
          <a:p>
            <a:endParaRPr lang="en-US" dirty="0"/>
          </a:p>
          <a:p>
            <a:r>
              <a:rPr lang="en-US" dirty="0" smtClean="0"/>
              <a:t>Log: </a:t>
            </a:r>
          </a:p>
          <a:p>
            <a:pPr lvl="1"/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95" y="2162816"/>
            <a:ext cx="2260600" cy="304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505201"/>
            <a:ext cx="7391400" cy="922699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572038"/>
            <a:ext cx="4114800" cy="864895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38" y="5638800"/>
            <a:ext cx="540327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5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 and Modifications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251484"/>
            <a:ext cx="11379200" cy="3639491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Mini-batching and Stochastic Gradient </a:t>
            </a:r>
            <a:r>
              <a:rPr lang="en-US" sz="2400" dirty="0" smtClean="0">
                <a:solidFill>
                  <a:schemeClr val="bg2"/>
                </a:solidFill>
              </a:rPr>
              <a:t>Descent</a:t>
            </a:r>
            <a:endParaRPr lang="en-US" sz="2400" b="0" dirty="0" smtClean="0">
              <a:solidFill>
                <a:schemeClr val="bg2"/>
              </a:solidFill>
            </a:endParaRPr>
          </a:p>
          <a:p>
            <a:r>
              <a:rPr lang="en-US" sz="2400" b="0" dirty="0" smtClean="0">
                <a:solidFill>
                  <a:schemeClr val="bg2"/>
                </a:solidFill>
              </a:rPr>
              <a:t>Multiclass</a:t>
            </a:r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>
                <a:solidFill>
                  <a:schemeClr val="accent6"/>
                </a:solidFill>
              </a:rPr>
              <a:t>Activation Functions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Dropout</a:t>
            </a:r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For </a:t>
            </a:r>
            <a:r>
              <a:rPr lang="en-US" sz="2400" dirty="0" smtClean="0">
                <a:solidFill>
                  <a:schemeClr val="bg2"/>
                </a:solidFill>
              </a:rPr>
              <a:t>more: See Spring 2016 Deep Learning Lecture 2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Covers briefly some additional techniques.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4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6172200" y="4419600"/>
            <a:ext cx="2819400" cy="129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6248400" y="3886200"/>
            <a:ext cx="2743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Two-Layer Neural Network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2209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600200" y="3962400"/>
            <a:ext cx="2895600" cy="16764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1600200" y="4800600"/>
            <a:ext cx="2895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219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219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3810000" y="48768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3733800" y="5348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3657600" y="57292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4572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1600200" y="3886200"/>
            <a:ext cx="289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1600200" y="4267200"/>
            <a:ext cx="28956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3810000" y="3124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810000" y="3519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3810000" y="3886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1600200" y="1905000"/>
            <a:ext cx="28956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1600200" y="2286000"/>
            <a:ext cx="2895600" cy="1600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1600200" y="2667000"/>
            <a:ext cx="289560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3810000" y="1690687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3810000" y="20859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auto">
          <a:xfrm>
            <a:off x="3810000" y="2452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89916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6248400" y="2286000"/>
            <a:ext cx="27432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7620000" y="25146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>
            <a:off x="7696200" y="35052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7772400" y="4433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10058400" y="367083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  <a:endCxn id="63" idx="1"/>
          </p:cNvCxnSpPr>
          <p:nvPr/>
        </p:nvCxnSpPr>
        <p:spPr bwMode="auto">
          <a:xfrm>
            <a:off x="9677400" y="3962400"/>
            <a:ext cx="381000" cy="1323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0744200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62600" y="2185738"/>
            <a:ext cx="685800" cy="328863"/>
            <a:chOff x="4572000" y="-1143000"/>
            <a:chExt cx="1447800" cy="405063"/>
          </a:xfrm>
        </p:grpSpPr>
        <p:grpSp>
          <p:nvGrpSpPr>
            <p:cNvPr id="8" name="Group 7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urved Connector 9"/>
            <p:cNvCxnSpPr/>
            <p:nvPr/>
          </p:nvCxnSpPr>
          <p:spPr>
            <a:xfrm>
              <a:off x="4597401" y="-1080772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562600" y="3709737"/>
            <a:ext cx="685800" cy="328863"/>
            <a:chOff x="4572000" y="-1143000"/>
            <a:chExt cx="1447800" cy="405063"/>
          </a:xfrm>
        </p:grpSpPr>
        <p:grpSp>
          <p:nvGrpSpPr>
            <p:cNvPr id="74" name="Group 7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urved Connector 74"/>
            <p:cNvCxnSpPr/>
            <p:nvPr/>
          </p:nvCxnSpPr>
          <p:spPr>
            <a:xfrm>
              <a:off x="4597401" y="-1082752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562600" y="5462337"/>
            <a:ext cx="685800" cy="328863"/>
            <a:chOff x="4572000" y="-1143000"/>
            <a:chExt cx="1447800" cy="405063"/>
          </a:xfrm>
        </p:grpSpPr>
        <p:grpSp>
          <p:nvGrpSpPr>
            <p:cNvPr id="79" name="Group 7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Curved Connector 79"/>
            <p:cNvCxnSpPr/>
            <p:nvPr/>
          </p:nvCxnSpPr>
          <p:spPr>
            <a:xfrm>
              <a:off x="4597401" y="-106643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0058400" y="3785937"/>
            <a:ext cx="685800" cy="328863"/>
            <a:chOff x="4572000" y="-1143000"/>
            <a:chExt cx="1447800" cy="405063"/>
          </a:xfrm>
        </p:grpSpPr>
        <p:grpSp>
          <p:nvGrpSpPr>
            <p:cNvPr id="84" name="Group 8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Curved Connector 84"/>
            <p:cNvCxnSpPr/>
            <p:nvPr/>
          </p:nvCxnSpPr>
          <p:spPr>
            <a:xfrm>
              <a:off x="4597401" y="-106643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172200"/>
            <a:ext cx="1573386" cy="5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6172200" y="4419600"/>
            <a:ext cx="2819400" cy="129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6248400" y="3886200"/>
            <a:ext cx="2743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Two-Layer Neural Network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2209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600200" y="3962400"/>
            <a:ext cx="2895600" cy="16764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1600200" y="4800600"/>
            <a:ext cx="2895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219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219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4572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1600200" y="3886200"/>
            <a:ext cx="289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1600200" y="4267200"/>
            <a:ext cx="28956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1600200" y="1905000"/>
            <a:ext cx="28956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1600200" y="2286000"/>
            <a:ext cx="2895600" cy="1600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1600200" y="2667000"/>
            <a:ext cx="289560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89916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6248400" y="2286000"/>
            <a:ext cx="27432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7620000" y="2514603"/>
            <a:ext cx="533400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718" rIns="91382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>
            <a:off x="7696200" y="3505203"/>
            <a:ext cx="533400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718" rIns="91382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7772400" y="4433891"/>
            <a:ext cx="533400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718" rIns="91382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  <a:endCxn id="63" idx="1"/>
          </p:cNvCxnSpPr>
          <p:nvPr/>
        </p:nvCxnSpPr>
        <p:spPr bwMode="auto">
          <a:xfrm>
            <a:off x="9677400" y="3962438"/>
            <a:ext cx="381000" cy="13231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0744200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62600" y="2185777"/>
            <a:ext cx="685800" cy="328863"/>
            <a:chOff x="4572000" y="-1143000"/>
            <a:chExt cx="1447800" cy="405063"/>
          </a:xfrm>
        </p:grpSpPr>
        <p:grpSp>
          <p:nvGrpSpPr>
            <p:cNvPr id="8" name="Group 7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urved Connector 9"/>
            <p:cNvCxnSpPr/>
            <p:nvPr/>
          </p:nvCxnSpPr>
          <p:spPr>
            <a:xfrm>
              <a:off x="4597401" y="-986916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562600" y="3709737"/>
            <a:ext cx="685800" cy="329760"/>
            <a:chOff x="4572000" y="-1143000"/>
            <a:chExt cx="1447800" cy="406168"/>
          </a:xfrm>
        </p:grpSpPr>
        <p:grpSp>
          <p:nvGrpSpPr>
            <p:cNvPr id="74" name="Group 7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urved Connector 74"/>
            <p:cNvCxnSpPr/>
            <p:nvPr/>
          </p:nvCxnSpPr>
          <p:spPr>
            <a:xfrm>
              <a:off x="4597401" y="-965432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562600" y="5462375"/>
            <a:ext cx="685800" cy="328863"/>
            <a:chOff x="4572000" y="-1143000"/>
            <a:chExt cx="1447800" cy="405063"/>
          </a:xfrm>
        </p:grpSpPr>
        <p:grpSp>
          <p:nvGrpSpPr>
            <p:cNvPr id="79" name="Group 7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Curved Connector 79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3" y="6172200"/>
            <a:ext cx="2894284" cy="592712"/>
          </a:xfrm>
          <a:prstGeom prst="rect">
            <a:avLst/>
          </a:prstGeom>
        </p:spPr>
      </p:pic>
      <p:sp>
        <p:nvSpPr>
          <p:cNvPr id="69" name="Text Box 12"/>
          <p:cNvSpPr txBox="1">
            <a:spLocks noChangeArrowheads="1"/>
          </p:cNvSpPr>
          <p:nvPr/>
        </p:nvSpPr>
        <p:spPr bwMode="auto">
          <a:xfrm>
            <a:off x="3810000" y="48768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0" name="Text Box 13"/>
          <p:cNvSpPr txBox="1">
            <a:spLocks noChangeArrowheads="1"/>
          </p:cNvSpPr>
          <p:nvPr/>
        </p:nvSpPr>
        <p:spPr bwMode="auto">
          <a:xfrm>
            <a:off x="3733800" y="5348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8" name="Text Box 14"/>
          <p:cNvSpPr txBox="1">
            <a:spLocks noChangeArrowheads="1"/>
          </p:cNvSpPr>
          <p:nvPr/>
        </p:nvSpPr>
        <p:spPr bwMode="auto">
          <a:xfrm>
            <a:off x="3657600" y="57292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9" name="Text Box 12"/>
          <p:cNvSpPr txBox="1">
            <a:spLocks noChangeArrowheads="1"/>
          </p:cNvSpPr>
          <p:nvPr/>
        </p:nvSpPr>
        <p:spPr bwMode="auto">
          <a:xfrm>
            <a:off x="3810000" y="3124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0" name="Text Box 13"/>
          <p:cNvSpPr txBox="1">
            <a:spLocks noChangeArrowheads="1"/>
          </p:cNvSpPr>
          <p:nvPr/>
        </p:nvSpPr>
        <p:spPr bwMode="auto">
          <a:xfrm>
            <a:off x="3810000" y="3519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1" name="Text Box 14"/>
          <p:cNvSpPr txBox="1">
            <a:spLocks noChangeArrowheads="1"/>
          </p:cNvSpPr>
          <p:nvPr/>
        </p:nvSpPr>
        <p:spPr bwMode="auto">
          <a:xfrm>
            <a:off x="3810000" y="3886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2" name="Text Box 12"/>
          <p:cNvSpPr txBox="1">
            <a:spLocks noChangeArrowheads="1"/>
          </p:cNvSpPr>
          <p:nvPr/>
        </p:nvSpPr>
        <p:spPr bwMode="auto">
          <a:xfrm>
            <a:off x="3810000" y="1690687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3" name="Text Box 13"/>
          <p:cNvSpPr txBox="1">
            <a:spLocks noChangeArrowheads="1"/>
          </p:cNvSpPr>
          <p:nvPr/>
        </p:nvSpPr>
        <p:spPr bwMode="auto">
          <a:xfrm>
            <a:off x="3810000" y="20859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4" name="Text Box 14"/>
          <p:cNvSpPr txBox="1">
            <a:spLocks noChangeArrowheads="1"/>
          </p:cNvSpPr>
          <p:nvPr/>
        </p:nvSpPr>
        <p:spPr bwMode="auto">
          <a:xfrm>
            <a:off x="3810000" y="2452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10058400" y="367083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058400" y="3785937"/>
            <a:ext cx="685800" cy="328863"/>
            <a:chOff x="4572000" y="-1143000"/>
            <a:chExt cx="1447800" cy="405063"/>
          </a:xfrm>
        </p:grpSpPr>
        <p:grpSp>
          <p:nvGrpSpPr>
            <p:cNvPr id="103" name="Group 102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Curved Connector 103"/>
            <p:cNvCxnSpPr/>
            <p:nvPr/>
          </p:nvCxnSpPr>
          <p:spPr>
            <a:xfrm>
              <a:off x="4597401" y="-106643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382000" y="524351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Intermediate layers are often something else, e.g. </a:t>
            </a:r>
            <a:r>
              <a:rPr lang="en-US" dirty="0" err="1" smtClean="0"/>
              <a:t>tanh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9677400" y="4419600"/>
            <a:ext cx="30480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9677400" y="39624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N-Layer Neural Network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209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457200" y="3048000"/>
            <a:ext cx="1752600" cy="2286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457200" y="3962400"/>
            <a:ext cx="1752600" cy="17526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457200" y="4800600"/>
            <a:ext cx="1752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6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276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2895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209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457200" y="3048000"/>
            <a:ext cx="1752600" cy="3810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533400" y="38862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457200" y="4191000"/>
            <a:ext cx="18288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276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2895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209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457200" y="1828800"/>
            <a:ext cx="1752600" cy="1219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457200" y="2209800"/>
            <a:ext cx="1752600" cy="1676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457200" y="2590800"/>
            <a:ext cx="16764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276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2895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99822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9601200" y="2286000"/>
            <a:ext cx="3810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10924308" y="3657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  <a:endCxn id="63" idx="1"/>
          </p:cNvCxnSpPr>
          <p:nvPr/>
        </p:nvCxnSpPr>
        <p:spPr bwMode="auto">
          <a:xfrm>
            <a:off x="10668003" y="3962400"/>
            <a:ext cx="256308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1610108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276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3276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3276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76600" y="2185775"/>
            <a:ext cx="685800" cy="328863"/>
            <a:chOff x="4572000" y="-1143000"/>
            <a:chExt cx="1447800" cy="405063"/>
          </a:xfrm>
        </p:grpSpPr>
        <p:grpSp>
          <p:nvGrpSpPr>
            <p:cNvPr id="8" name="Group 7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urved Connector 9"/>
            <p:cNvCxnSpPr/>
            <p:nvPr/>
          </p:nvCxnSpPr>
          <p:spPr>
            <a:xfrm>
              <a:off x="4597401" y="-99802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276600" y="3709775"/>
            <a:ext cx="685800" cy="328863"/>
            <a:chOff x="4572000" y="-1143000"/>
            <a:chExt cx="1447800" cy="405063"/>
          </a:xfrm>
        </p:grpSpPr>
        <p:grpSp>
          <p:nvGrpSpPr>
            <p:cNvPr id="74" name="Group 7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urved Connector 74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3276600" y="5462375"/>
            <a:ext cx="685800" cy="328863"/>
            <a:chOff x="4572000" y="-1143000"/>
            <a:chExt cx="1447800" cy="405063"/>
          </a:xfrm>
        </p:grpSpPr>
        <p:grpSp>
          <p:nvGrpSpPr>
            <p:cNvPr id="79" name="Group 7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Curved Connector 79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0924308" y="3785944"/>
            <a:ext cx="685800" cy="328863"/>
            <a:chOff x="4572000" y="-1143000"/>
            <a:chExt cx="1447800" cy="405063"/>
          </a:xfrm>
        </p:grpSpPr>
        <p:grpSp>
          <p:nvGrpSpPr>
            <p:cNvPr id="84" name="Group 8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Curved Connector 84"/>
            <p:cNvCxnSpPr/>
            <p:nvPr/>
          </p:nvCxnSpPr>
          <p:spPr>
            <a:xfrm>
              <a:off x="4597401" y="-1080147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88" name="AutoShape 16"/>
          <p:cNvCxnSpPr>
            <a:cxnSpLocks noChangeShapeType="1"/>
            <a:stCxn id="69" idx="3"/>
            <a:endCxn id="70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91" name="AutoShape 16"/>
          <p:cNvCxnSpPr>
            <a:cxnSpLocks noChangeShapeType="1"/>
            <a:stCxn id="89" idx="3"/>
            <a:endCxn id="9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94" name="AutoShape 16"/>
          <p:cNvCxnSpPr>
            <a:cxnSpLocks noChangeShapeType="1"/>
            <a:stCxn id="92" idx="3"/>
            <a:endCxn id="9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62600" y="2185775"/>
            <a:ext cx="685800" cy="328863"/>
            <a:chOff x="4572000" y="-1143000"/>
            <a:chExt cx="1447800" cy="405063"/>
          </a:xfrm>
        </p:grpSpPr>
        <p:grpSp>
          <p:nvGrpSpPr>
            <p:cNvPr id="99" name="Group 9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01" name="Straight Arrow Connector 10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Curved Connector 99"/>
            <p:cNvCxnSpPr/>
            <p:nvPr/>
          </p:nvCxnSpPr>
          <p:spPr>
            <a:xfrm>
              <a:off x="4597401" y="-99802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562600" y="3709775"/>
            <a:ext cx="685800" cy="328863"/>
            <a:chOff x="4572000" y="-1143000"/>
            <a:chExt cx="1447800" cy="405063"/>
          </a:xfrm>
        </p:grpSpPr>
        <p:grpSp>
          <p:nvGrpSpPr>
            <p:cNvPr id="104" name="Group 10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06" name="Straight Arrow Connector 10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Curved Connector 104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5562600" y="5462375"/>
            <a:ext cx="685800" cy="328863"/>
            <a:chOff x="4572000" y="-1143000"/>
            <a:chExt cx="1447800" cy="405063"/>
          </a:xfrm>
        </p:grpSpPr>
        <p:grpSp>
          <p:nvGrpSpPr>
            <p:cNvPr id="109" name="Group 10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11" name="Straight Arrow Connector 11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Curved Connector 109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78486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89154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115" name="AutoShape 16"/>
          <p:cNvCxnSpPr>
            <a:cxnSpLocks noChangeShapeType="1"/>
            <a:stCxn id="113" idx="3"/>
            <a:endCxn id="114" idx="1"/>
          </p:cNvCxnSpPr>
          <p:nvPr/>
        </p:nvCxnSpPr>
        <p:spPr bwMode="auto">
          <a:xfrm>
            <a:off x="85344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78486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89154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118" name="AutoShape 16"/>
          <p:cNvCxnSpPr>
            <a:cxnSpLocks noChangeShapeType="1"/>
            <a:stCxn id="116" idx="3"/>
            <a:endCxn id="117" idx="1"/>
          </p:cNvCxnSpPr>
          <p:nvPr/>
        </p:nvCxnSpPr>
        <p:spPr bwMode="auto">
          <a:xfrm>
            <a:off x="85344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78486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89154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r>
              <a:rPr lang="en-US">
                <a:latin typeface="Calibri"/>
                <a:cs typeface="Calibri"/>
              </a:rPr>
              <a:t>&gt;0?</a:t>
            </a:r>
          </a:p>
        </p:txBody>
      </p:sp>
      <p:cxnSp>
        <p:nvCxnSpPr>
          <p:cNvPr id="121" name="AutoShape 16"/>
          <p:cNvCxnSpPr>
            <a:cxnSpLocks noChangeShapeType="1"/>
            <a:stCxn id="119" idx="3"/>
            <a:endCxn id="120" idx="1"/>
          </p:cNvCxnSpPr>
          <p:nvPr/>
        </p:nvCxnSpPr>
        <p:spPr bwMode="auto">
          <a:xfrm>
            <a:off x="85344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89154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89154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89154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82" tIns="45718" rIns="91382" bIns="45718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8915400" y="2185775"/>
            <a:ext cx="685800" cy="328863"/>
            <a:chOff x="4572000" y="-1143000"/>
            <a:chExt cx="1447800" cy="405063"/>
          </a:xfrm>
        </p:grpSpPr>
        <p:grpSp>
          <p:nvGrpSpPr>
            <p:cNvPr id="126" name="Group 125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Curved Connector 126"/>
            <p:cNvCxnSpPr/>
            <p:nvPr/>
          </p:nvCxnSpPr>
          <p:spPr>
            <a:xfrm>
              <a:off x="4597401" y="-1014319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8915400" y="3709775"/>
            <a:ext cx="685800" cy="328863"/>
            <a:chOff x="4572000" y="-1143000"/>
            <a:chExt cx="1447800" cy="405063"/>
          </a:xfrm>
        </p:grpSpPr>
        <p:grpSp>
          <p:nvGrpSpPr>
            <p:cNvPr id="131" name="Group 130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2" name="Curved Connector 131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8915400" y="5462337"/>
            <a:ext cx="685800" cy="329760"/>
            <a:chOff x="4572000" y="-1143000"/>
            <a:chExt cx="1447800" cy="406168"/>
          </a:xfrm>
        </p:grpSpPr>
        <p:grpSp>
          <p:nvGrpSpPr>
            <p:cNvPr id="136" name="Group 135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38" name="Straight Arrow Connector 137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urved Connector 136"/>
            <p:cNvCxnSpPr/>
            <p:nvPr/>
          </p:nvCxnSpPr>
          <p:spPr>
            <a:xfrm>
              <a:off x="4597401" y="-965432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/>
          <p:cNvSpPr txBox="1"/>
          <p:nvPr/>
        </p:nvSpPr>
        <p:spPr>
          <a:xfrm>
            <a:off x="7162800" y="2133600"/>
            <a:ext cx="476613" cy="584776"/>
          </a:xfrm>
          <a:prstGeom prst="rect">
            <a:avLst/>
          </a:prstGeom>
          <a:noFill/>
        </p:spPr>
        <p:txBody>
          <a:bodyPr wrap="none" lIns="91382" tIns="45718" rIns="91382" bIns="45718" rtlCol="0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162800" y="3733800"/>
            <a:ext cx="476613" cy="584776"/>
          </a:xfrm>
          <a:prstGeom prst="rect">
            <a:avLst/>
          </a:prstGeom>
          <a:noFill/>
        </p:spPr>
        <p:txBody>
          <a:bodyPr wrap="none" lIns="91382" tIns="45718" rIns="91382" bIns="45718" rtlCol="0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162800" y="5410200"/>
            <a:ext cx="476613" cy="584776"/>
          </a:xfrm>
          <a:prstGeom prst="rect">
            <a:avLst/>
          </a:prstGeom>
          <a:noFill/>
        </p:spPr>
        <p:txBody>
          <a:bodyPr wrap="none" lIns="91382" tIns="45718" rIns="91382" bIns="45718" rtlCol="0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43" name="Line 7"/>
          <p:cNvSpPr>
            <a:spLocks noChangeShapeType="1"/>
          </p:cNvSpPr>
          <p:nvPr/>
        </p:nvSpPr>
        <p:spPr bwMode="auto">
          <a:xfrm flipV="1">
            <a:off x="3962400" y="1981200"/>
            <a:ext cx="533400" cy="304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" name="Line 7"/>
          <p:cNvSpPr>
            <a:spLocks noChangeShapeType="1"/>
          </p:cNvSpPr>
          <p:nvPr/>
        </p:nvSpPr>
        <p:spPr bwMode="auto">
          <a:xfrm>
            <a:off x="3962400" y="2286000"/>
            <a:ext cx="5334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5" name="Line 7"/>
          <p:cNvSpPr>
            <a:spLocks noChangeShapeType="1"/>
          </p:cNvSpPr>
          <p:nvPr/>
        </p:nvSpPr>
        <p:spPr bwMode="auto">
          <a:xfrm>
            <a:off x="3962400" y="2362200"/>
            <a:ext cx="45720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6" name="Line 8"/>
          <p:cNvSpPr>
            <a:spLocks noChangeShapeType="1"/>
          </p:cNvSpPr>
          <p:nvPr/>
        </p:nvSpPr>
        <p:spPr bwMode="auto">
          <a:xfrm>
            <a:off x="3962400" y="5715000"/>
            <a:ext cx="533400" cy="381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7" name="Line 8"/>
          <p:cNvSpPr>
            <a:spLocks noChangeShapeType="1"/>
          </p:cNvSpPr>
          <p:nvPr/>
        </p:nvSpPr>
        <p:spPr bwMode="auto">
          <a:xfrm>
            <a:off x="3962400" y="3886200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8" name="Line 6"/>
          <p:cNvSpPr>
            <a:spLocks noChangeShapeType="1"/>
          </p:cNvSpPr>
          <p:nvPr/>
        </p:nvSpPr>
        <p:spPr bwMode="auto">
          <a:xfrm flipV="1">
            <a:off x="3962400" y="4191000"/>
            <a:ext cx="5334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9" name="Line 8"/>
          <p:cNvSpPr>
            <a:spLocks noChangeShapeType="1"/>
          </p:cNvSpPr>
          <p:nvPr/>
        </p:nvSpPr>
        <p:spPr bwMode="auto">
          <a:xfrm flipV="1">
            <a:off x="3962400" y="2667000"/>
            <a:ext cx="457200" cy="297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0" name="Line 8"/>
          <p:cNvSpPr>
            <a:spLocks noChangeShapeType="1"/>
          </p:cNvSpPr>
          <p:nvPr/>
        </p:nvSpPr>
        <p:spPr bwMode="auto">
          <a:xfrm flipV="1">
            <a:off x="3962400" y="2362200"/>
            <a:ext cx="45720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1" name="Line 8"/>
          <p:cNvSpPr>
            <a:spLocks noChangeShapeType="1"/>
          </p:cNvSpPr>
          <p:nvPr/>
        </p:nvSpPr>
        <p:spPr bwMode="auto">
          <a:xfrm>
            <a:off x="3962400" y="39624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382" tIns="45718" rIns="91382" bIns="45718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10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6172200" y="4419600"/>
            <a:ext cx="2819400" cy="129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6248400" y="3886200"/>
            <a:ext cx="2743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Two-Layer Perceptron Network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2209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600200" y="3962400"/>
            <a:ext cx="2895600" cy="16764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1600200" y="4800600"/>
            <a:ext cx="2895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219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219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3581400" y="4738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3810000" y="5424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3810000" y="58054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4572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1600200" y="3886200"/>
            <a:ext cx="289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1600200" y="4267200"/>
            <a:ext cx="28956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3810000" y="3048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810000" y="3519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3810000" y="3886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1600200" y="1905000"/>
            <a:ext cx="28956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1600200" y="2286000"/>
            <a:ext cx="2895600" cy="1600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1600200" y="2667000"/>
            <a:ext cx="289560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3810000" y="1524000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3733800" y="21478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auto">
          <a:xfrm>
            <a:off x="3810000" y="2528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89916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6248400" y="2286000"/>
            <a:ext cx="27432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7620000" y="25146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>
            <a:off x="7696200" y="35052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7772400" y="4433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</p:cNvCxnSpPr>
          <p:nvPr/>
        </p:nvCxnSpPr>
        <p:spPr bwMode="auto">
          <a:xfrm>
            <a:off x="9677400" y="39624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0744200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981568"/>
            <a:ext cx="1496292" cy="422031"/>
          </a:xfrm>
          <a:prstGeom prst="rect">
            <a:avLst/>
          </a:prstGeom>
        </p:spPr>
      </p:pic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0058400" y="3657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&gt;0?</a:t>
            </a:r>
          </a:p>
        </p:txBody>
      </p:sp>
    </p:spTree>
    <p:extLst>
      <p:ext uri="{BB962C8B-B14F-4D97-AF65-F5344CB8AC3E}">
        <p14:creationId xmlns:p14="http://schemas.microsoft.com/office/powerpoint/2010/main" val="14182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8671089" y="6223800"/>
            <a:ext cx="731599" cy="524800"/>
          </a:xfrm>
          <a:prstGeom prst="rect">
            <a:avLst/>
          </a:prstGeom>
        </p:spPr>
        <p:txBody>
          <a:bodyPr lIns="121825" tIns="121825" rIns="121825" bIns="1218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50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227" y="1422636"/>
            <a:ext cx="2200100" cy="140256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20733" y="120770"/>
            <a:ext cx="6831600" cy="977599"/>
          </a:xfrm>
          <a:prstGeom prst="rect">
            <a:avLst/>
          </a:prstGeom>
          <a:noFill/>
          <a:ln>
            <a:noFill/>
          </a:ln>
        </p:spPr>
        <p:txBody>
          <a:bodyPr lIns="121825" tIns="121825" rIns="121825" bIns="1218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Functions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47467" y="1422633"/>
            <a:ext cx="2016000" cy="603600"/>
          </a:xfrm>
          <a:prstGeom prst="rect">
            <a:avLst/>
          </a:prstGeom>
          <a:noFill/>
          <a:ln>
            <a:noFill/>
          </a:ln>
        </p:spPr>
        <p:txBody>
          <a:bodyPr lIns="121825" tIns="121825" rIns="121825" bIns="1218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69" y="2256933"/>
            <a:ext cx="3564115" cy="6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247503" y="3652867"/>
            <a:ext cx="3952399" cy="603600"/>
          </a:xfrm>
          <a:prstGeom prst="rect">
            <a:avLst/>
          </a:prstGeom>
          <a:noFill/>
          <a:ln>
            <a:noFill/>
          </a:ln>
        </p:spPr>
        <p:txBody>
          <a:bodyPr lIns="121825" tIns="121825" rIns="121825" bIns="1218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tanh    </a:t>
            </a:r>
            <a:r>
              <a:rPr lang="en" sz="3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751" y="3007883"/>
            <a:ext cx="2200100" cy="138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247467" y="5169767"/>
            <a:ext cx="4170400" cy="603600"/>
          </a:xfrm>
          <a:prstGeom prst="rect">
            <a:avLst/>
          </a:prstGeom>
          <a:noFill/>
          <a:ln>
            <a:noFill/>
          </a:ln>
        </p:spPr>
        <p:txBody>
          <a:bodyPr lIns="121825" tIns="121825" rIns="121825" bIns="1218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    </a:t>
            </a:r>
            <a:r>
              <a:rPr lang="en" sz="3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7236" y="4579403"/>
            <a:ext cx="2077133" cy="140256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8560033" y="1801566"/>
            <a:ext cx="3047600" cy="603600"/>
          </a:xfrm>
          <a:prstGeom prst="rect">
            <a:avLst/>
          </a:prstGeom>
          <a:noFill/>
          <a:ln>
            <a:noFill/>
          </a:ln>
        </p:spPr>
        <p:txBody>
          <a:bodyPr lIns="121825" tIns="121825" rIns="121825" bIns="1218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Leaky ReLU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9470" y="3017101"/>
            <a:ext cx="2891865" cy="185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5109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 and Modifications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251484"/>
            <a:ext cx="11379200" cy="3639491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Mini-batching and Stochastic Gradient </a:t>
            </a:r>
            <a:r>
              <a:rPr lang="en-US" sz="2400" dirty="0" smtClean="0">
                <a:solidFill>
                  <a:schemeClr val="bg2"/>
                </a:solidFill>
              </a:rPr>
              <a:t>Descent</a:t>
            </a:r>
            <a:endParaRPr lang="en-US" sz="2400" b="0" dirty="0" smtClean="0">
              <a:solidFill>
                <a:schemeClr val="bg2"/>
              </a:solidFill>
            </a:endParaRPr>
          </a:p>
          <a:p>
            <a:r>
              <a:rPr lang="en-US" sz="2400" b="0" dirty="0" smtClean="0">
                <a:solidFill>
                  <a:schemeClr val="bg2"/>
                </a:solidFill>
              </a:rPr>
              <a:t>Multiclass</a:t>
            </a:r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Activation </a:t>
            </a:r>
            <a:r>
              <a:rPr lang="en-US" sz="2400" dirty="0" smtClean="0">
                <a:solidFill>
                  <a:schemeClr val="bg2"/>
                </a:solidFill>
              </a:rPr>
              <a:t>Functions</a:t>
            </a:r>
          </a:p>
          <a:p>
            <a:r>
              <a:rPr lang="en-US" sz="2400" dirty="0" smtClean="0">
                <a:solidFill>
                  <a:schemeClr val="accent6"/>
                </a:solidFill>
              </a:rPr>
              <a:t>Dropout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accent6"/>
                </a:solidFill>
              </a:rPr>
              <a:t>For more: See Spring 2016 Deep Learning Lecture 2</a:t>
            </a:r>
          </a:p>
          <a:p>
            <a:pPr lvl="1"/>
            <a:r>
              <a:rPr lang="en-US" sz="2000" dirty="0" smtClean="0"/>
              <a:t>Covers (very briefly) </a:t>
            </a:r>
            <a:r>
              <a:rPr lang="en-US" sz="2000" dirty="0" smtClean="0"/>
              <a:t>some additional techniques: initialization</a:t>
            </a:r>
            <a:r>
              <a:rPr lang="en-US" sz="2000" dirty="0" smtClean="0"/>
              <a:t>, batch normalization, gradient descent with momentum.</a:t>
            </a:r>
          </a:p>
          <a:p>
            <a:pPr lvl="1"/>
            <a:r>
              <a:rPr lang="en-US" sz="2000" dirty="0" smtClean="0"/>
              <a:t>May discuss a few of these during the last lecture.</a:t>
            </a:r>
          </a:p>
          <a:p>
            <a:r>
              <a:rPr lang="en-US" sz="2400" dirty="0" smtClean="0">
                <a:solidFill>
                  <a:schemeClr val="accent6"/>
                </a:solidFill>
              </a:rPr>
              <a:t>189 goes into MUCH more detail.</a:t>
            </a:r>
          </a:p>
          <a:p>
            <a:pPr lvl="1"/>
            <a:r>
              <a:rPr lang="en-US" sz="2000" dirty="0" smtClean="0"/>
              <a:t>Reminder: Come in with your linear algebra really solid!</a:t>
            </a:r>
          </a:p>
        </p:txBody>
      </p:sp>
    </p:spTree>
    <p:extLst>
      <p:ext uri="{BB962C8B-B14F-4D97-AF65-F5344CB8AC3E}">
        <p14:creationId xmlns:p14="http://schemas.microsoft.com/office/powerpoint/2010/main" val="269757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sldNum" idx="12"/>
          </p:nvPr>
        </p:nvSpPr>
        <p:spPr>
          <a:xfrm>
            <a:off x="8671055" y="6223800"/>
            <a:ext cx="731599" cy="524800"/>
          </a:xfrm>
          <a:prstGeom prst="rect">
            <a:avLst/>
          </a:prstGeom>
        </p:spPr>
        <p:txBody>
          <a:bodyPr lIns="121892" tIns="121892" rIns="121892" bIns="121892" anchor="ctr" anchorCtr="0">
            <a:noAutofit/>
          </a:bodyPr>
          <a:lstStyle/>
          <a:p>
            <a:fld id="{00000000-1234-1234-1234-123412341234}" type="slidenum">
              <a:rPr lang="en"/>
              <a:pPr/>
              <a:t>52</a:t>
            </a:fld>
            <a:endParaRPr lang="en"/>
          </a:p>
        </p:txBody>
      </p:sp>
      <p:sp>
        <p:nvSpPr>
          <p:cNvPr id="586" name="Shape 586"/>
          <p:cNvSpPr txBox="1"/>
          <p:nvPr/>
        </p:nvSpPr>
        <p:spPr>
          <a:xfrm>
            <a:off x="230870" y="284000"/>
            <a:ext cx="11819999" cy="1544800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Regularization: </a:t>
            </a:r>
            <a:r>
              <a:rPr lang="en" sz="4000" b="1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</a:t>
            </a:r>
            <a:endParaRPr lang="en" sz="40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“randomly set some neurons to zero in the forward pass”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33" y="1712367"/>
            <a:ext cx="77978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9079400" y="5476833"/>
            <a:ext cx="2832000" cy="524800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900" i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29103475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>
            <a:spLocks noGrp="1"/>
          </p:cNvSpPr>
          <p:nvPr>
            <p:ph type="sldNum" idx="12"/>
          </p:nvPr>
        </p:nvSpPr>
        <p:spPr>
          <a:xfrm>
            <a:off x="8671055" y="6223800"/>
            <a:ext cx="731599" cy="524800"/>
          </a:xfrm>
          <a:prstGeom prst="rect">
            <a:avLst/>
          </a:prstGeom>
        </p:spPr>
        <p:txBody>
          <a:bodyPr lIns="121892" tIns="121892" rIns="121892" bIns="121892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 lang="en"/>
          </a:p>
        </p:txBody>
      </p:sp>
      <p:sp>
        <p:nvSpPr>
          <p:cNvPr id="604" name="Shape 604"/>
          <p:cNvSpPr txBox="1"/>
          <p:nvPr/>
        </p:nvSpPr>
        <p:spPr>
          <a:xfrm>
            <a:off x="493337" y="328870"/>
            <a:ext cx="11545999" cy="1009999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4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Waaaait a second…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4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could this possibly be a good idea?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01" y="2039233"/>
            <a:ext cx="3228067" cy="3692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4387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sldNum" idx="12"/>
          </p:nvPr>
        </p:nvSpPr>
        <p:spPr>
          <a:xfrm>
            <a:off x="8671055" y="6223800"/>
            <a:ext cx="731599" cy="524800"/>
          </a:xfrm>
          <a:prstGeom prst="rect">
            <a:avLst/>
          </a:prstGeom>
        </p:spPr>
        <p:txBody>
          <a:bodyPr lIns="121892" tIns="121892" rIns="121892" bIns="121892" anchor="ctr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 lang="en"/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01" y="2039233"/>
            <a:ext cx="3228067" cy="36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4134467" y="2032003"/>
            <a:ext cx="7822400" cy="692799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Forces the network to have a redundant representation.</a:t>
            </a:r>
          </a:p>
        </p:txBody>
      </p:sp>
      <p:sp>
        <p:nvSpPr>
          <p:cNvPr id="613" name="Shape 613"/>
          <p:cNvSpPr/>
          <p:nvPr/>
        </p:nvSpPr>
        <p:spPr>
          <a:xfrm>
            <a:off x="5050633" y="2842467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2" tIns="121892" rIns="121892" bIns="121892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9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5050633" y="3417933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2" tIns="121892" rIns="121892" bIns="121892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9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5050633" y="3993400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2" tIns="121892" rIns="121892" bIns="121892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9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5050633" y="4588883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2" tIns="121892" rIns="121892" bIns="121892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9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5050633" y="5160116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2" tIns="121892" rIns="121892" bIns="121892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9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5575433" y="3104867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5624203" y="3680333"/>
            <a:ext cx="943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5575437" y="4255800"/>
            <a:ext cx="943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5575437" y="4851300"/>
            <a:ext cx="943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5575437" y="5422533"/>
            <a:ext cx="943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6718537" y="2787837"/>
            <a:ext cx="1761999" cy="375999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has an ear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718537" y="3397437"/>
            <a:ext cx="1761999" cy="375999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has a tail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6718536" y="4007037"/>
            <a:ext cx="2313999" cy="375999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is furry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6718536" y="4616637"/>
            <a:ext cx="2313999" cy="375999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has claws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6718537" y="5124637"/>
            <a:ext cx="2922399" cy="375999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mischievous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look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9772400" y="3100870"/>
            <a:ext cx="1266000" cy="798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9807633" y="3676387"/>
            <a:ext cx="1136800" cy="4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9748903" y="4251945"/>
            <a:ext cx="1101999" cy="105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9760633" y="4604557"/>
            <a:ext cx="1125200" cy="246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9760633" y="4897687"/>
            <a:ext cx="1148800" cy="5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10988437" y="3974868"/>
            <a:ext cx="1761999" cy="375999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8826637" y="3104867"/>
            <a:ext cx="943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8875403" y="3680333"/>
            <a:ext cx="943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8826637" y="4255800"/>
            <a:ext cx="943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8826637" y="4851300"/>
            <a:ext cx="943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8826637" y="5422533"/>
            <a:ext cx="943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9003770" y="2832683"/>
            <a:ext cx="587199" cy="524800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9041857" y="3936341"/>
            <a:ext cx="587199" cy="524800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9053603" y="5115299"/>
            <a:ext cx="587199" cy="524800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493337" y="328870"/>
            <a:ext cx="11545999" cy="1009999"/>
          </a:xfrm>
          <a:prstGeom prst="rect">
            <a:avLst/>
          </a:prstGeom>
          <a:noFill/>
          <a:ln>
            <a:noFill/>
          </a:ln>
        </p:spPr>
        <p:txBody>
          <a:bodyPr lIns="121892" tIns="121892" rIns="121892" bIns="121892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4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Waaaait a second…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4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could this possibly be a good idea?</a:t>
            </a:r>
          </a:p>
        </p:txBody>
      </p:sp>
    </p:spTree>
    <p:extLst>
      <p:ext uri="{BB962C8B-B14F-4D97-AF65-F5344CB8AC3E}">
        <p14:creationId xmlns:p14="http://schemas.microsoft.com/office/powerpoint/2010/main" val="17342746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Playground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see some Neural Networks in action: (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We’ll now know what most (but not all) of the options mean.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117348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 smtClean="0"/>
              <a:t>TensorFlow</a:t>
            </a:r>
            <a:r>
              <a:rPr lang="en-US" sz="4000" dirty="0" smtClean="0"/>
              <a:t> 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err="1" smtClean="0"/>
              <a:t>Theano</a:t>
            </a: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Torch</a:t>
            </a:r>
          </a:p>
          <a:p>
            <a:pPr marL="0" indent="0">
              <a:buNone/>
            </a:pPr>
            <a:r>
              <a:rPr lang="en-US" sz="4000" dirty="0" smtClean="0"/>
              <a:t>CAFFE</a:t>
            </a:r>
          </a:p>
          <a:p>
            <a:pPr marL="0" indent="0">
              <a:buNone/>
            </a:pPr>
            <a:r>
              <a:rPr lang="en-US" sz="4000" dirty="0" smtClean="0"/>
              <a:t>Computation Graph Toolkit (CGT</a:t>
            </a:r>
            <a:r>
              <a:rPr lang="en-US" sz="4000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For more: Adam’s Office Hours (Thursday 11:30 – 12:30)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07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495800" y="2438400"/>
            <a:ext cx="7924800" cy="1066800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800600" y="3581400"/>
            <a:ext cx="6781800" cy="609600"/>
          </a:xfrm>
        </p:spPr>
        <p:txBody>
          <a:bodyPr/>
          <a:lstStyle/>
          <a:p>
            <a:pPr eaLnBrk="1" hangingPunct="1"/>
            <a:r>
              <a:rPr lang="en-US" sz="3600" dirty="0"/>
              <a:t>Deep Learning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74" tIns="45718" rIns="91374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3"/>
            <a:ext cx="12192000" cy="92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40" tIns="34286" rIns="68540" bIns="34286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Instructors: </a:t>
            </a:r>
            <a:r>
              <a:rPr lang="en-US" dirty="0" smtClean="0">
                <a:latin typeface="Calibri"/>
                <a:cs typeface="Calibri"/>
              </a:rPr>
              <a:t>Adam </a:t>
            </a:r>
            <a:r>
              <a:rPr lang="en-US" dirty="0" err="1" smtClean="0">
                <a:latin typeface="Calibri"/>
                <a:cs typeface="Calibri"/>
              </a:rPr>
              <a:t>Janin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smtClean="0">
                <a:latin typeface="Calibri"/>
                <a:cs typeface="Calibri"/>
              </a:rPr>
              <a:t>&amp; </a:t>
            </a:r>
            <a:r>
              <a:rPr lang="en-US" smtClean="0">
                <a:latin typeface="Calibri"/>
                <a:cs typeface="Calibri"/>
              </a:rPr>
              <a:t>Josh Hug --- </a:t>
            </a:r>
            <a:r>
              <a:rPr lang="en-US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500" dirty="0">
                <a:latin typeface="Calibri"/>
                <a:cs typeface="Calibri"/>
              </a:rPr>
              <a:t>[These slides were created by </a:t>
            </a:r>
            <a:r>
              <a:rPr lang="en-US" sz="1500" dirty="0" smtClean="0">
                <a:latin typeface="Calibri"/>
                <a:cs typeface="Calibri"/>
              </a:rPr>
              <a:t>Josh Hug, Dan </a:t>
            </a:r>
            <a:r>
              <a:rPr lang="en-US" sz="1500" dirty="0">
                <a:latin typeface="Calibri"/>
                <a:cs typeface="Calibri"/>
              </a:rPr>
              <a:t>Klein, Pieter Abbeel, </a:t>
            </a:r>
            <a:r>
              <a:rPr lang="en-US" sz="1500" dirty="0" err="1">
                <a:latin typeface="Calibri"/>
                <a:cs typeface="Calibri"/>
              </a:rPr>
              <a:t>Anca</a:t>
            </a:r>
            <a:r>
              <a:rPr lang="en-US" sz="1500" dirty="0">
                <a:latin typeface="Calibri"/>
                <a:cs typeface="Calibri"/>
              </a:rPr>
              <a:t> Dragan for CS188 Intro to AI at UC Berkeley.  All CS188 materials are available at http://</a:t>
            </a:r>
            <a:r>
              <a:rPr lang="en-US" sz="1500" dirty="0" err="1">
                <a:latin typeface="Calibri"/>
                <a:cs typeface="Calibri"/>
              </a:rPr>
              <a:t>ai.berkeley.edu</a:t>
            </a:r>
            <a:r>
              <a:rPr lang="en-US" sz="1500" dirty="0">
                <a:latin typeface="Calibri"/>
                <a:cs typeface="Calibri"/>
              </a:rPr>
              <a:t>.]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3"/>
            <a:ext cx="4120197" cy="52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3000" y="1219200"/>
            <a:ext cx="7315200" cy="4572000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07442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If no neighbors better than current, quit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Neighbors = small perturbations of w</a:t>
            </a:r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Properties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Plateaus and local optima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  <a:buFont typeface="Wingdings" charset="0"/>
              <a:buChar char="à"/>
            </a:pPr>
            <a:r>
              <a:rPr lang="en-US" sz="2800" b="1" dirty="0" smtClean="0"/>
              <a:t>How to escape plateaus and find a good local optimum?</a:t>
            </a:r>
          </a:p>
          <a:p>
            <a:pPr>
              <a:lnSpc>
                <a:spcPct val="90000"/>
              </a:lnSpc>
              <a:buFont typeface="Wingdings" charset="0"/>
              <a:buChar char="à"/>
            </a:pPr>
            <a:r>
              <a:rPr lang="en-US" sz="2800" b="1" dirty="0" smtClean="0"/>
              <a:t>How to deal with very large parameter vectors?  E.g., </a:t>
            </a:r>
            <a:endParaRPr lang="en-US" sz="1800" b="1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573" y="6061907"/>
            <a:ext cx="2451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251484"/>
            <a:ext cx="11379200" cy="4387315"/>
          </a:xfrm>
        </p:spPr>
        <p:txBody>
          <a:bodyPr/>
          <a:lstStyle/>
          <a:p>
            <a:r>
              <a:rPr lang="en-US" dirty="0" smtClean="0"/>
              <a:t>Measurement: Zero-One Loss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Zero-one Loss isn’t smooth:</a:t>
            </a:r>
          </a:p>
          <a:p>
            <a:pPr lvl="1"/>
            <a:r>
              <a:rPr lang="en-US" dirty="0" smtClean="0"/>
              <a:t>Small changes to weight vector have no effect on loss.</a:t>
            </a:r>
          </a:p>
          <a:p>
            <a:pPr lvl="1"/>
            <a:r>
              <a:rPr lang="en-US" dirty="0" smtClean="0"/>
              <a:t>Hard to optimize.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857117"/>
            <a:ext cx="8496300" cy="1257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6400" y="6322498"/>
                <a:ext cx="774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both notations are common.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6322498"/>
                <a:ext cx="7747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 smtClean="0"/>
                  <a:t>Step Function: Outputs 1 if dot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/>
                  <a:t> is ≥ 0.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sz="2400" dirty="0" err="1" smtClean="0"/>
                  <a:t>Softmax</a:t>
                </a:r>
                <a:r>
                  <a:rPr lang="en-US" sz="2400" dirty="0" smtClean="0"/>
                  <a:t> Function: Dot product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results in activation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 smtClean="0"/>
              </a:p>
              <a:p>
                <a:pPr lvl="1"/>
                <a:r>
                  <a:rPr lang="en-US" sz="2000" dirty="0" smtClean="0"/>
                  <a:t>Can think of as probability of positive class.</a:t>
                </a:r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3"/>
                <a:stretch>
                  <a:fillRect l="-750" t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/>
          <p:cNvGrpSpPr/>
          <p:nvPr/>
        </p:nvGrpSpPr>
        <p:grpSpPr>
          <a:xfrm>
            <a:off x="6885282" y="5270133"/>
            <a:ext cx="685800" cy="609600"/>
            <a:chOff x="9069409" y="4102467"/>
            <a:chExt cx="685800" cy="609600"/>
          </a:xfrm>
        </p:grpSpPr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9069409" y="4102467"/>
              <a:ext cx="685800" cy="609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dirty="0">
                <a:latin typeface="Calibri"/>
                <a:cs typeface="Calibri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069409" y="4230804"/>
              <a:ext cx="685800" cy="328863"/>
              <a:chOff x="4572000" y="-1143000"/>
              <a:chExt cx="1447800" cy="405063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572000" y="-1143000"/>
                <a:ext cx="1447800" cy="405063"/>
                <a:chOff x="4572000" y="-1118937"/>
                <a:chExt cx="685800" cy="381000"/>
              </a:xfrm>
            </p:grpSpPr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4572000" y="-838200"/>
                  <a:ext cx="685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4880610" y="-1118937"/>
                  <a:ext cx="0" cy="381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urved Connector 29"/>
              <p:cNvCxnSpPr/>
              <p:nvPr/>
            </p:nvCxnSpPr>
            <p:spPr>
              <a:xfrm>
                <a:off x="4597401" y="-1087316"/>
                <a:ext cx="1295401" cy="22860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  <a:effectLst/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791200" y="1939522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4953000" y="2168122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Line 7"/>
          <p:cNvSpPr>
            <a:spLocks noChangeShapeType="1"/>
          </p:cNvSpPr>
          <p:nvPr/>
        </p:nvSpPr>
        <p:spPr bwMode="auto">
          <a:xfrm>
            <a:off x="4953000" y="254912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Line 8"/>
          <p:cNvSpPr>
            <a:spLocks noChangeShapeType="1"/>
          </p:cNvSpPr>
          <p:nvPr/>
        </p:nvSpPr>
        <p:spPr bwMode="auto">
          <a:xfrm>
            <a:off x="4953000" y="2930122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572000" y="2015722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4572000" y="2396722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572000" y="2777722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5105400" y="1787122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54" name="Text Box 13"/>
          <p:cNvSpPr txBox="1">
            <a:spLocks noChangeArrowheads="1"/>
          </p:cNvSpPr>
          <p:nvPr/>
        </p:nvSpPr>
        <p:spPr bwMode="auto">
          <a:xfrm>
            <a:off x="5105400" y="2182410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auto">
          <a:xfrm>
            <a:off x="5105400" y="2549122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6858000" y="2244322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/>
              <a:t>≥</a:t>
            </a:r>
            <a:r>
              <a:rPr lang="en-US" sz="2400" dirty="0" smtClean="0"/>
              <a:t>0</a:t>
            </a:r>
            <a:r>
              <a:rPr lang="en-US" sz="2400" dirty="0"/>
              <a:t>?</a:t>
            </a:r>
          </a:p>
        </p:txBody>
      </p:sp>
      <p:cxnSp>
        <p:nvCxnSpPr>
          <p:cNvPr id="57" name="AutoShape 16"/>
          <p:cNvCxnSpPr>
            <a:cxnSpLocks noChangeShapeType="1"/>
          </p:cNvCxnSpPr>
          <p:nvPr/>
        </p:nvCxnSpPr>
        <p:spPr bwMode="auto">
          <a:xfrm>
            <a:off x="6477000" y="2549122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8" name="Line 17"/>
          <p:cNvSpPr>
            <a:spLocks noChangeShapeType="1"/>
          </p:cNvSpPr>
          <p:nvPr/>
        </p:nvSpPr>
        <p:spPr bwMode="auto">
          <a:xfrm>
            <a:off x="7543800" y="2549122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540692" y="49530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60" name="Line 6"/>
          <p:cNvSpPr>
            <a:spLocks noChangeShapeType="1"/>
          </p:cNvSpPr>
          <p:nvPr/>
        </p:nvSpPr>
        <p:spPr bwMode="auto">
          <a:xfrm>
            <a:off x="4702492" y="51816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Line 7"/>
          <p:cNvSpPr>
            <a:spLocks noChangeShapeType="1"/>
          </p:cNvSpPr>
          <p:nvPr/>
        </p:nvSpPr>
        <p:spPr bwMode="auto">
          <a:xfrm>
            <a:off x="4702492" y="55626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Line 8"/>
          <p:cNvSpPr>
            <a:spLocks noChangeShapeType="1"/>
          </p:cNvSpPr>
          <p:nvPr/>
        </p:nvSpPr>
        <p:spPr bwMode="auto">
          <a:xfrm>
            <a:off x="4702492" y="59436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4321492" y="5029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321492" y="5410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4321492" y="5791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66" name="Text Box 12"/>
          <p:cNvSpPr txBox="1">
            <a:spLocks noChangeArrowheads="1"/>
          </p:cNvSpPr>
          <p:nvPr/>
        </p:nvSpPr>
        <p:spPr bwMode="auto">
          <a:xfrm>
            <a:off x="4854892" y="48006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67" name="Text Box 13"/>
          <p:cNvSpPr txBox="1">
            <a:spLocks noChangeArrowheads="1"/>
          </p:cNvSpPr>
          <p:nvPr/>
        </p:nvSpPr>
        <p:spPr bwMode="auto">
          <a:xfrm>
            <a:off x="4854892" y="51958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auto">
          <a:xfrm>
            <a:off x="4854892" y="55626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cxnSp>
        <p:nvCxnSpPr>
          <p:cNvPr id="70" name="AutoShape 16"/>
          <p:cNvCxnSpPr>
            <a:cxnSpLocks noChangeShapeType="1"/>
            <a:stCxn id="59" idx="3"/>
            <a:endCxn id="27" idx="1"/>
          </p:cNvCxnSpPr>
          <p:nvPr/>
        </p:nvCxnSpPr>
        <p:spPr bwMode="auto">
          <a:xfrm>
            <a:off x="6226492" y="5562600"/>
            <a:ext cx="658790" cy="12333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" name="Line 17"/>
          <p:cNvSpPr>
            <a:spLocks noChangeShapeType="1"/>
          </p:cNvSpPr>
          <p:nvPr/>
        </p:nvSpPr>
        <p:spPr bwMode="auto">
          <a:xfrm>
            <a:off x="7583114" y="5574934"/>
            <a:ext cx="519759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754" y="4343399"/>
            <a:ext cx="3215423" cy="237661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143001"/>
            <a:ext cx="3135471" cy="23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h_w(f(x))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9"/>
  <p:tag name="PICTUREFILESIZE" val="3807"/>
</p:tagLst>
</file>

<file path=ppt/theme/theme1.xml><?xml version="1.0" encoding="utf-8"?>
<a:theme xmlns:a="http://schemas.openxmlformats.org/drawingml/2006/main" name="dags">
  <a:themeElements>
    <a:clrScheme name="dag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ustom 3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0" algn="ctr">
          <a:solidFill>
            <a:srgbClr val="FF0000"/>
          </a:solidFill>
          <a:round/>
          <a:headEnd/>
          <a:tailEnd/>
        </a:ln>
      </a:spPr>
      <a:bodyPr wrap="square" anchor="ctr">
        <a:spAutoFit/>
      </a:bodyPr>
      <a:lstStyle>
        <a:defPPr algn="ctr" eaLnBrk="0" hangingPunct="0">
          <a:spcBef>
            <a:spcPct val="50000"/>
          </a:spcBef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dag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g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g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70522</TotalTime>
  <Words>2729</Words>
  <Application>Microsoft Macintosh PowerPoint</Application>
  <PresentationFormat>Widescreen</PresentationFormat>
  <Paragraphs>841</Paragraphs>
  <Slides>56</Slides>
  <Notes>46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Calibri</vt:lpstr>
      <vt:lpstr>Cambria Math</vt:lpstr>
      <vt:lpstr>ＭＳ Ｐゴシック</vt:lpstr>
      <vt:lpstr>Symbol</vt:lpstr>
      <vt:lpstr>Tahoma</vt:lpstr>
      <vt:lpstr>Arial</vt:lpstr>
      <vt:lpstr>Wingdings</vt:lpstr>
      <vt:lpstr>dags</vt:lpstr>
      <vt:lpstr>dan-berkeley-nlp-v1</vt:lpstr>
      <vt:lpstr>Announcements</vt:lpstr>
      <vt:lpstr>Final Contest!</vt:lpstr>
      <vt:lpstr>Final Contest Extra Credit</vt:lpstr>
      <vt:lpstr>Announcements</vt:lpstr>
      <vt:lpstr>Two-Layer Perceptron Network</vt:lpstr>
      <vt:lpstr>CS 188: Artificial Intelligence</vt:lpstr>
      <vt:lpstr>Local Search</vt:lpstr>
      <vt:lpstr>Loss Functions</vt:lpstr>
      <vt:lpstr>Softmax Activation Function</vt:lpstr>
      <vt:lpstr>Two-Layer Neural Network w/Softmax</vt:lpstr>
      <vt:lpstr>Softmax</vt:lpstr>
      <vt:lpstr>Loss Under Softmax Activation Function</vt:lpstr>
      <vt:lpstr>Function Optimization</vt:lpstr>
      <vt:lpstr>Function Optimization</vt:lpstr>
      <vt:lpstr>Function Optimization</vt:lpstr>
      <vt:lpstr>Function Optimization</vt:lpstr>
      <vt:lpstr>Function Optimization</vt:lpstr>
      <vt:lpstr>Function Optimization</vt:lpstr>
      <vt:lpstr>Gradient Descent Visualization</vt:lpstr>
      <vt:lpstr>Gradient Descent Visualization</vt:lpstr>
      <vt:lpstr>Gradient Descent Visualization</vt:lpstr>
      <vt:lpstr>Gradient Descent Visualization</vt:lpstr>
      <vt:lpstr>Gradient Descent Visualization</vt:lpstr>
      <vt:lpstr>Gradient Descent</vt:lpstr>
      <vt:lpstr>Gradient Descent</vt:lpstr>
      <vt:lpstr>Finite Difference Approximation</vt:lpstr>
      <vt:lpstr>Gradient Descent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Gradient Descent</vt:lpstr>
      <vt:lpstr>PowerPoint Presentation</vt:lpstr>
      <vt:lpstr>PowerPoint Presentation</vt:lpstr>
      <vt:lpstr>Optimizations and Modifications</vt:lpstr>
      <vt:lpstr>Stochastic Gradient Descent</vt:lpstr>
      <vt:lpstr>Mini-batches</vt:lpstr>
      <vt:lpstr>Optimizations and Modifications</vt:lpstr>
      <vt:lpstr>Multi-class Softmax</vt:lpstr>
      <vt:lpstr>Optimizations and Modifications</vt:lpstr>
      <vt:lpstr>Two-Layer Neural Network</vt:lpstr>
      <vt:lpstr>Two-Layer Neural Network</vt:lpstr>
      <vt:lpstr>N-Layer Neural Network</vt:lpstr>
      <vt:lpstr>PowerPoint Presentation</vt:lpstr>
      <vt:lpstr>Optimizations and Modifications</vt:lpstr>
      <vt:lpstr>PowerPoint Presentation</vt:lpstr>
      <vt:lpstr>PowerPoint Presentation</vt:lpstr>
      <vt:lpstr>PowerPoint Presentation</vt:lpstr>
      <vt:lpstr>Neural Network Playground</vt:lpstr>
      <vt:lpstr>Deep Learning Frameworks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JOSH HUG</cp:lastModifiedBy>
  <cp:revision>3690</cp:revision>
  <cp:lastPrinted>2016-11-15T17:26:22Z</cp:lastPrinted>
  <dcterms:created xsi:type="dcterms:W3CDTF">2004-08-27T04:16:05Z</dcterms:created>
  <dcterms:modified xsi:type="dcterms:W3CDTF">2016-11-15T17:37:06Z</dcterms:modified>
</cp:coreProperties>
</file>